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288000" cy="10287000"/>
  <p:notesSz cx="6858000" cy="9144000"/>
  <p:embeddedFontLst>
    <p:embeddedFont>
      <p:font typeface="HK Grotesk Pro" charset="1" panose="00000500000000000000"/>
      <p:regular r:id="rId16"/>
    </p:embeddedFont>
    <p:embeddedFont>
      <p:font typeface="Telegraf" charset="1" panose="00000500000000000000"/>
      <p:regular r:id="rId17"/>
    </p:embeddedFont>
    <p:embeddedFont>
      <p:font typeface="Nunito" charset="1" panose="00000000000000000000"/>
      <p:regular r:id="rId18"/>
    </p:embeddedFont>
    <p:embeddedFont>
      <p:font typeface="Nunito Bold" charset="1" panose="0000000000000000000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jpeg" Type="http://schemas.openxmlformats.org/officeDocument/2006/relationships/image"/><Relationship Id="rId3" Target="../media/image4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4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4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Relationship Id="rId3" Target="../media/image4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8.png" Type="http://schemas.openxmlformats.org/officeDocument/2006/relationships/image"/><Relationship Id="rId4" Target="../media/image9.png" Type="http://schemas.openxmlformats.org/officeDocument/2006/relationships/image"/><Relationship Id="rId5" Target="../media/image10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png" Type="http://schemas.openxmlformats.org/officeDocument/2006/relationships/image"/><Relationship Id="rId4" Target="../media/image4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1.png" Type="http://schemas.openxmlformats.org/officeDocument/2006/relationships/image"/><Relationship Id="rId4" Target="../media/image4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4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14.png" Type="http://schemas.openxmlformats.org/officeDocument/2006/relationships/image"/><Relationship Id="rId4" Target="../media/image15.png" Type="http://schemas.openxmlformats.org/officeDocument/2006/relationships/image"/><Relationship Id="rId5" Target="../media/image16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EE3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472268" y="0"/>
            <a:ext cx="8815732" cy="10287000"/>
            <a:chOff x="0" y="0"/>
            <a:chExt cx="1365788" cy="15937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65788" cy="1593725"/>
            </a:xfrm>
            <a:custGeom>
              <a:avLst/>
              <a:gdLst/>
              <a:ahLst/>
              <a:cxnLst/>
              <a:rect r="r" b="b" t="t" l="l"/>
              <a:pathLst>
                <a:path h="1593725" w="1365788">
                  <a:moveTo>
                    <a:pt x="0" y="0"/>
                  </a:moveTo>
                  <a:lnTo>
                    <a:pt x="1365788" y="0"/>
                  </a:lnTo>
                  <a:lnTo>
                    <a:pt x="1365788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2"/>
              <a:stretch>
                <a:fillRect l="-64045" t="0" r="-11097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9258300"/>
            <a:ext cx="9472268" cy="1028700"/>
            <a:chOff x="0" y="0"/>
            <a:chExt cx="2494754" cy="27093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94754" cy="270933"/>
            </a:xfrm>
            <a:custGeom>
              <a:avLst/>
              <a:gdLst/>
              <a:ahLst/>
              <a:cxnLst/>
              <a:rect r="r" b="b" t="t" l="l"/>
              <a:pathLst>
                <a:path h="270933" w="2494754">
                  <a:moveTo>
                    <a:pt x="0" y="0"/>
                  </a:moveTo>
                  <a:lnTo>
                    <a:pt x="2494754" y="0"/>
                  </a:lnTo>
                  <a:lnTo>
                    <a:pt x="2494754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66675"/>
              <a:ext cx="2494754" cy="3376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7259300" y="0"/>
            <a:ext cx="1028700" cy="1028700"/>
            <a:chOff x="0" y="0"/>
            <a:chExt cx="1593725" cy="159372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593725" cy="1593725"/>
            </a:xfrm>
            <a:custGeom>
              <a:avLst/>
              <a:gdLst/>
              <a:ahLst/>
              <a:cxnLst/>
              <a:rect r="r" b="b" t="t" l="l"/>
              <a:pathLst>
                <a:path h="1593725" w="1593725">
                  <a:moveTo>
                    <a:pt x="0" y="0"/>
                  </a:moveTo>
                  <a:lnTo>
                    <a:pt x="1593725" y="0"/>
                  </a:lnTo>
                  <a:lnTo>
                    <a:pt x="1593725" y="1593725"/>
                  </a:lnTo>
                  <a:lnTo>
                    <a:pt x="0" y="1593725"/>
                  </a:lnTo>
                  <a:close/>
                </a:path>
              </a:pathLst>
            </a:custGeom>
            <a:solidFill>
              <a:srgbClr val="CEE3FF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9" id="9"/>
          <p:cNvGrpSpPr/>
          <p:nvPr/>
        </p:nvGrpSpPr>
        <p:grpSpPr>
          <a:xfrm rot="0">
            <a:off x="16230600" y="1028700"/>
            <a:ext cx="1028700" cy="1028700"/>
            <a:chOff x="0" y="0"/>
            <a:chExt cx="1593725" cy="159372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593725" cy="1593725"/>
            </a:xfrm>
            <a:custGeom>
              <a:avLst/>
              <a:gdLst/>
              <a:ahLst/>
              <a:cxnLst/>
              <a:rect r="r" b="b" t="t" l="l"/>
              <a:pathLst>
                <a:path h="1593725" w="1593725">
                  <a:moveTo>
                    <a:pt x="0" y="0"/>
                  </a:moveTo>
                  <a:lnTo>
                    <a:pt x="1593725" y="0"/>
                  </a:lnTo>
                  <a:lnTo>
                    <a:pt x="1593725" y="1593725"/>
                  </a:lnTo>
                  <a:lnTo>
                    <a:pt x="0" y="1593725"/>
                  </a:lnTo>
                  <a:close/>
                </a:path>
              </a:pathLst>
            </a:custGeom>
            <a:solidFill>
              <a:srgbClr val="CEE3FF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11" id="11"/>
          <p:cNvGrpSpPr/>
          <p:nvPr/>
        </p:nvGrpSpPr>
        <p:grpSpPr>
          <a:xfrm rot="0">
            <a:off x="10500968" y="8229600"/>
            <a:ext cx="1028700" cy="1028700"/>
            <a:chOff x="0" y="0"/>
            <a:chExt cx="1593725" cy="159372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593725" cy="1593725"/>
            </a:xfrm>
            <a:custGeom>
              <a:avLst/>
              <a:gdLst/>
              <a:ahLst/>
              <a:cxnLst/>
              <a:rect r="r" b="b" t="t" l="l"/>
              <a:pathLst>
                <a:path h="1593725" w="1593725">
                  <a:moveTo>
                    <a:pt x="0" y="0"/>
                  </a:moveTo>
                  <a:lnTo>
                    <a:pt x="1593725" y="0"/>
                  </a:lnTo>
                  <a:lnTo>
                    <a:pt x="1593725" y="1593725"/>
                  </a:lnTo>
                  <a:lnTo>
                    <a:pt x="0" y="1593725"/>
                  </a:lnTo>
                  <a:close/>
                </a:path>
              </a:pathLst>
            </a:custGeom>
            <a:solidFill>
              <a:srgbClr val="CEE3FF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13" id="13"/>
          <p:cNvGrpSpPr/>
          <p:nvPr/>
        </p:nvGrpSpPr>
        <p:grpSpPr>
          <a:xfrm rot="0">
            <a:off x="9472268" y="9258300"/>
            <a:ext cx="1028700" cy="1028700"/>
            <a:chOff x="0" y="0"/>
            <a:chExt cx="1593725" cy="1593725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593725" cy="1593725"/>
            </a:xfrm>
            <a:custGeom>
              <a:avLst/>
              <a:gdLst/>
              <a:ahLst/>
              <a:cxnLst/>
              <a:rect r="r" b="b" t="t" l="l"/>
              <a:pathLst>
                <a:path h="1593725" w="1593725">
                  <a:moveTo>
                    <a:pt x="0" y="0"/>
                  </a:moveTo>
                  <a:lnTo>
                    <a:pt x="1593725" y="0"/>
                  </a:lnTo>
                  <a:lnTo>
                    <a:pt x="1593725" y="1593725"/>
                  </a:lnTo>
                  <a:lnTo>
                    <a:pt x="0" y="1593725"/>
                  </a:lnTo>
                  <a:close/>
                </a:path>
              </a:pathLst>
            </a:custGeom>
            <a:solidFill>
              <a:srgbClr val="CEE3FF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15" id="15"/>
          <p:cNvSpPr/>
          <p:nvPr/>
        </p:nvSpPr>
        <p:spPr>
          <a:xfrm flipH="false" flipV="false" rot="0">
            <a:off x="1028700" y="5628560"/>
            <a:ext cx="445214" cy="498141"/>
          </a:xfrm>
          <a:custGeom>
            <a:avLst/>
            <a:gdLst/>
            <a:ahLst/>
            <a:cxnLst/>
            <a:rect r="r" b="b" t="t" l="l"/>
            <a:pathLst>
              <a:path h="498141" w="445214">
                <a:moveTo>
                  <a:pt x="0" y="0"/>
                </a:moveTo>
                <a:lnTo>
                  <a:pt x="445214" y="0"/>
                </a:lnTo>
                <a:lnTo>
                  <a:pt x="445214" y="498141"/>
                </a:lnTo>
                <a:lnTo>
                  <a:pt x="0" y="4981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1028700" y="1016360"/>
            <a:ext cx="884950" cy="884950"/>
            <a:chOff x="0" y="0"/>
            <a:chExt cx="812800" cy="812800"/>
          </a:xfrm>
        </p:grpSpPr>
        <p:sp>
          <p:nvSpPr>
            <p:cNvPr name="Freeform 17" id="17" descr="3CB6DCE7-0B61-4F7E-9760-04F782276B66.heic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  <p:sp>
        <p:nvSpPr>
          <p:cNvPr name="TextBox 18" id="18"/>
          <p:cNvSpPr txBox="true"/>
          <p:nvPr/>
        </p:nvSpPr>
        <p:spPr>
          <a:xfrm rot="0">
            <a:off x="406130" y="9619869"/>
            <a:ext cx="4881322" cy="3007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22"/>
              </a:lnSpc>
              <a:spcBef>
                <a:spcPct val="0"/>
              </a:spcBef>
            </a:pPr>
            <a:r>
              <a:rPr lang="en-US" sz="2200">
                <a:solidFill>
                  <a:srgbClr val="5E7DA6"/>
                </a:solidFill>
                <a:latin typeface="HK Grotesk Pro"/>
                <a:ea typeface="HK Grotesk Pro"/>
                <a:cs typeface="HK Grotesk Pro"/>
                <a:sym typeface="HK Grotesk Pro"/>
              </a:rPr>
              <a:t>linkedin.com/in/angusleebusiness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5318127" y="9619869"/>
            <a:ext cx="3776694" cy="3007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221"/>
              </a:lnSpc>
              <a:spcBef>
                <a:spcPct val="0"/>
              </a:spcBef>
            </a:pPr>
            <a:r>
              <a:rPr lang="en-US" sz="2199">
                <a:solidFill>
                  <a:srgbClr val="5E7DA6"/>
                </a:solidFill>
                <a:latin typeface="HK Grotesk Pro"/>
                <a:ea typeface="HK Grotesk Pro"/>
                <a:cs typeface="HK Grotesk Pro"/>
                <a:sym typeface="HK Grotesk Pro"/>
              </a:rPr>
              <a:t>angusleebusiness@gmail.com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28700" y="2805667"/>
            <a:ext cx="7642112" cy="28228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22"/>
              </a:lnSpc>
            </a:pPr>
            <a:r>
              <a:rPr lang="en-US" sz="7250">
                <a:solidFill>
                  <a:srgbClr val="5E7DA6"/>
                </a:solidFill>
                <a:latin typeface="HK Grotesk Pro"/>
                <a:ea typeface="HK Grotesk Pro"/>
                <a:cs typeface="HK Grotesk Pro"/>
                <a:sym typeface="HK Grotesk Pro"/>
              </a:rPr>
              <a:t>RISK-OPTIMIZED PORTFOLIO PROJECT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947950" y="1153400"/>
            <a:ext cx="1400892" cy="591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40"/>
              </a:lnSpc>
            </a:pPr>
            <a:r>
              <a:rPr lang="en-US" sz="2000">
                <a:solidFill>
                  <a:srgbClr val="5E7DA6"/>
                </a:solidFill>
                <a:latin typeface="Telegraf"/>
                <a:ea typeface="Telegraf"/>
                <a:cs typeface="Telegraf"/>
                <a:sym typeface="Telegraf"/>
              </a:rPr>
              <a:t>Angus</a:t>
            </a:r>
          </a:p>
          <a:p>
            <a:pPr algn="l">
              <a:lnSpc>
                <a:spcPts val="2240"/>
              </a:lnSpc>
            </a:pPr>
            <a:r>
              <a:rPr lang="en-US" sz="2000">
                <a:solidFill>
                  <a:srgbClr val="5E7DA6"/>
                </a:solidFill>
                <a:latin typeface="Telegraf"/>
                <a:ea typeface="Telegraf"/>
                <a:cs typeface="Telegraf"/>
                <a:sym typeface="Telegraf"/>
              </a:rPr>
              <a:t>Lee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590630" y="5690306"/>
            <a:ext cx="7393643" cy="374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4"/>
              </a:lnSpc>
              <a:spcBef>
                <a:spcPct val="0"/>
              </a:spcBef>
            </a:pPr>
            <a:r>
              <a:rPr lang="en-US" sz="2499">
                <a:solidFill>
                  <a:srgbClr val="5E7DA6"/>
                </a:solidFill>
                <a:latin typeface="Telegraf"/>
                <a:ea typeface="Telegraf"/>
                <a:cs typeface="Telegraf"/>
                <a:sym typeface="Telegraf"/>
              </a:rPr>
              <a:t>Applying modern portfolio theory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8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6026234" cy="7022028"/>
            <a:chOff x="0" y="0"/>
            <a:chExt cx="933621" cy="108789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33621" cy="1087896"/>
            </a:xfrm>
            <a:custGeom>
              <a:avLst/>
              <a:gdLst/>
              <a:ahLst/>
              <a:cxnLst/>
              <a:rect r="r" b="b" t="t" l="l"/>
              <a:pathLst>
                <a:path h="1087896" w="933621">
                  <a:moveTo>
                    <a:pt x="0" y="0"/>
                  </a:moveTo>
                  <a:lnTo>
                    <a:pt x="933621" y="0"/>
                  </a:lnTo>
                  <a:lnTo>
                    <a:pt x="933621" y="1087896"/>
                  </a:lnTo>
                  <a:lnTo>
                    <a:pt x="0" y="1087896"/>
                  </a:lnTo>
                  <a:close/>
                </a:path>
              </a:pathLst>
            </a:custGeom>
            <a:solidFill>
              <a:srgbClr val="749CBF">
                <a:alpha val="1961"/>
              </a:srgbClr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8850807" y="0"/>
            <a:ext cx="9437193" cy="10287000"/>
            <a:chOff x="0" y="0"/>
            <a:chExt cx="2485516" cy="270933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85516" cy="2709333"/>
            </a:xfrm>
            <a:custGeom>
              <a:avLst/>
              <a:gdLst/>
              <a:ahLst/>
              <a:cxnLst/>
              <a:rect r="r" b="b" t="t" l="l"/>
              <a:pathLst>
                <a:path h="2709333" w="2485516">
                  <a:moveTo>
                    <a:pt x="0" y="0"/>
                  </a:moveTo>
                  <a:lnTo>
                    <a:pt x="2485516" y="0"/>
                  </a:lnTo>
                  <a:lnTo>
                    <a:pt x="248551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749CB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19050"/>
              <a:ext cx="2485516" cy="26902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40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9588963" y="692159"/>
            <a:ext cx="8699037" cy="9594841"/>
            <a:chOff x="0" y="0"/>
            <a:chExt cx="1697474" cy="187227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697474" cy="1872276"/>
            </a:xfrm>
            <a:custGeom>
              <a:avLst/>
              <a:gdLst/>
              <a:ahLst/>
              <a:cxnLst/>
              <a:rect r="r" b="b" t="t" l="l"/>
              <a:pathLst>
                <a:path h="1872276" w="1697474">
                  <a:moveTo>
                    <a:pt x="0" y="0"/>
                  </a:moveTo>
                  <a:lnTo>
                    <a:pt x="1697474" y="0"/>
                  </a:lnTo>
                  <a:lnTo>
                    <a:pt x="1697474" y="1872276"/>
                  </a:lnTo>
                  <a:lnTo>
                    <a:pt x="0" y="1872276"/>
                  </a:lnTo>
                  <a:close/>
                </a:path>
              </a:pathLst>
            </a:custGeom>
            <a:blipFill>
              <a:blip r:embed="rId2"/>
              <a:stretch>
                <a:fillRect l="0" t="-36080" r="0" b="0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9276298" y="4810459"/>
            <a:ext cx="1028700" cy="1028700"/>
            <a:chOff x="0" y="0"/>
            <a:chExt cx="1593725" cy="159372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593725" cy="1593725"/>
            </a:xfrm>
            <a:custGeom>
              <a:avLst/>
              <a:gdLst/>
              <a:ahLst/>
              <a:cxnLst/>
              <a:rect r="r" b="b" t="t" l="l"/>
              <a:pathLst>
                <a:path h="1593725" w="1593725">
                  <a:moveTo>
                    <a:pt x="0" y="0"/>
                  </a:moveTo>
                  <a:lnTo>
                    <a:pt x="1593725" y="0"/>
                  </a:lnTo>
                  <a:lnTo>
                    <a:pt x="1593725" y="1593725"/>
                  </a:lnTo>
                  <a:lnTo>
                    <a:pt x="0" y="1593725"/>
                  </a:lnTo>
                  <a:close/>
                </a:path>
              </a:pathLst>
            </a:custGeom>
            <a:solidFill>
              <a:srgbClr val="3A6181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11" id="11"/>
          <p:cNvGrpSpPr/>
          <p:nvPr/>
        </p:nvGrpSpPr>
        <p:grpSpPr>
          <a:xfrm rot="0">
            <a:off x="8247598" y="5839159"/>
            <a:ext cx="1028700" cy="1028700"/>
            <a:chOff x="0" y="0"/>
            <a:chExt cx="1593725" cy="159372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593725" cy="1593725"/>
            </a:xfrm>
            <a:custGeom>
              <a:avLst/>
              <a:gdLst/>
              <a:ahLst/>
              <a:cxnLst/>
              <a:rect r="r" b="b" t="t" l="l"/>
              <a:pathLst>
                <a:path h="1593725" w="1593725">
                  <a:moveTo>
                    <a:pt x="0" y="0"/>
                  </a:moveTo>
                  <a:lnTo>
                    <a:pt x="1593725" y="0"/>
                  </a:lnTo>
                  <a:lnTo>
                    <a:pt x="1593725" y="1593725"/>
                  </a:lnTo>
                  <a:lnTo>
                    <a:pt x="0" y="1593725"/>
                  </a:lnTo>
                  <a:close/>
                </a:path>
              </a:pathLst>
            </a:custGeom>
            <a:solidFill>
              <a:srgbClr val="3A6181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13" id="13"/>
          <p:cNvGrpSpPr/>
          <p:nvPr/>
        </p:nvGrpSpPr>
        <p:grpSpPr>
          <a:xfrm rot="-5400000">
            <a:off x="4294582" y="5730775"/>
            <a:ext cx="260056" cy="8852394"/>
            <a:chOff x="0" y="0"/>
            <a:chExt cx="40289" cy="1371467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40289" cy="1371467"/>
            </a:xfrm>
            <a:custGeom>
              <a:avLst/>
              <a:gdLst/>
              <a:ahLst/>
              <a:cxnLst/>
              <a:rect r="r" b="b" t="t" l="l"/>
              <a:pathLst>
                <a:path h="1371467" w="40289">
                  <a:moveTo>
                    <a:pt x="0" y="0"/>
                  </a:moveTo>
                  <a:lnTo>
                    <a:pt x="40289" y="0"/>
                  </a:lnTo>
                  <a:lnTo>
                    <a:pt x="40289" y="1371467"/>
                  </a:lnTo>
                  <a:lnTo>
                    <a:pt x="0" y="1371467"/>
                  </a:lnTo>
                  <a:close/>
                </a:path>
              </a:pathLst>
            </a:custGeom>
            <a:solidFill>
              <a:srgbClr val="547A9B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15" id="15"/>
          <p:cNvGrpSpPr/>
          <p:nvPr/>
        </p:nvGrpSpPr>
        <p:grpSpPr>
          <a:xfrm rot="0">
            <a:off x="1028700" y="1016360"/>
            <a:ext cx="884950" cy="884950"/>
            <a:chOff x="0" y="0"/>
            <a:chExt cx="812800" cy="812800"/>
          </a:xfrm>
        </p:grpSpPr>
        <p:sp>
          <p:nvSpPr>
            <p:cNvPr name="Freeform 16" id="16" descr="3CB6DCE7-0B61-4F7E-9760-04F782276B66.heic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sp>
        <p:nvSpPr>
          <p:cNvPr name="TextBox 17" id="17"/>
          <p:cNvSpPr txBox="true"/>
          <p:nvPr/>
        </p:nvSpPr>
        <p:spPr>
          <a:xfrm rot="0">
            <a:off x="1028700" y="2645536"/>
            <a:ext cx="7822107" cy="29269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278"/>
              </a:lnSpc>
            </a:pPr>
            <a:r>
              <a:rPr lang="en-US" sz="11166">
                <a:solidFill>
                  <a:srgbClr val="547A9B"/>
                </a:solidFill>
                <a:latin typeface="Nunito"/>
                <a:ea typeface="Nunito"/>
                <a:cs typeface="Nunito"/>
                <a:sym typeface="Nunito"/>
              </a:rPr>
              <a:t>Thank You So Much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4376281" y="8872074"/>
            <a:ext cx="4474526" cy="3796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4"/>
              </a:lnSpc>
              <a:spcBef>
                <a:spcPct val="0"/>
              </a:spcBef>
            </a:pPr>
            <a:r>
              <a:rPr lang="en-US" b="true" sz="2302">
                <a:solidFill>
                  <a:srgbClr val="547A9B"/>
                </a:solidFill>
                <a:latin typeface="Nunito Bold"/>
                <a:ea typeface="Nunito Bold"/>
                <a:cs typeface="Nunito Bold"/>
                <a:sym typeface="Nunito Bold"/>
              </a:rPr>
              <a:t>angusleebusiness@gmail.com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4376281" y="8464442"/>
            <a:ext cx="2323841" cy="3796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4"/>
              </a:lnSpc>
              <a:spcBef>
                <a:spcPct val="0"/>
              </a:spcBef>
            </a:pPr>
            <a:r>
              <a:rPr lang="en-US" sz="2302">
                <a:solidFill>
                  <a:srgbClr val="547A9B"/>
                </a:solidFill>
                <a:latin typeface="Nunito"/>
                <a:ea typeface="Nunito"/>
                <a:cs typeface="Nunito"/>
                <a:sym typeface="Nunito"/>
              </a:rPr>
              <a:t>Mail Address :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28700" y="7844825"/>
            <a:ext cx="5283240" cy="3737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22"/>
              </a:lnSpc>
              <a:spcBef>
                <a:spcPct val="0"/>
              </a:spcBef>
            </a:pPr>
            <a:r>
              <a:rPr lang="en-US" b="true" sz="2158">
                <a:solidFill>
                  <a:srgbClr val="547A9B"/>
                </a:solidFill>
                <a:latin typeface="Nunito Bold"/>
                <a:ea typeface="Nunito Bold"/>
                <a:cs typeface="Nunito Bold"/>
                <a:sym typeface="Nunito Bold"/>
              </a:rPr>
              <a:t>linkedin</a:t>
            </a:r>
            <a:r>
              <a:rPr lang="en-US" b="true" sz="2158">
                <a:solidFill>
                  <a:srgbClr val="547A9B"/>
                </a:solidFill>
                <a:latin typeface="Nunito Bold"/>
                <a:ea typeface="Nunito Bold"/>
                <a:cs typeface="Nunito Bold"/>
                <a:sym typeface="Nunito Bold"/>
              </a:rPr>
              <a:t>.com/in/angusleebusiness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28700" y="8837624"/>
            <a:ext cx="2837187" cy="3796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4"/>
              </a:lnSpc>
              <a:spcBef>
                <a:spcPct val="0"/>
              </a:spcBef>
            </a:pPr>
            <a:r>
              <a:rPr lang="en-US" b="true" sz="2302">
                <a:solidFill>
                  <a:srgbClr val="547A9B"/>
                </a:solidFill>
                <a:latin typeface="Nunito Bold"/>
                <a:ea typeface="Nunito Bold"/>
                <a:cs typeface="Nunito Bold"/>
                <a:sym typeface="Nunito Bold"/>
              </a:rPr>
              <a:t>@angoose_lee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28700" y="7449542"/>
            <a:ext cx="2392125" cy="3796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4"/>
              </a:lnSpc>
              <a:spcBef>
                <a:spcPct val="0"/>
              </a:spcBef>
            </a:pPr>
            <a:r>
              <a:rPr lang="en-US" sz="2302">
                <a:solidFill>
                  <a:srgbClr val="547A9B"/>
                </a:solidFill>
                <a:latin typeface="Nunito"/>
                <a:ea typeface="Nunito"/>
                <a:cs typeface="Nunito"/>
                <a:sym typeface="Nunito"/>
              </a:rPr>
              <a:t>Website :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28700" y="8432816"/>
            <a:ext cx="2323841" cy="3796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4"/>
              </a:lnSpc>
              <a:spcBef>
                <a:spcPct val="0"/>
              </a:spcBef>
            </a:pPr>
            <a:r>
              <a:rPr lang="en-US" sz="2302">
                <a:solidFill>
                  <a:srgbClr val="547A9B"/>
                </a:solidFill>
                <a:latin typeface="Nunito"/>
                <a:ea typeface="Nunito"/>
                <a:cs typeface="Nunito"/>
                <a:sym typeface="Nunito"/>
              </a:rPr>
              <a:t>Social Media :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947950" y="1153400"/>
            <a:ext cx="1400892" cy="591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40"/>
              </a:lnSpc>
            </a:pPr>
            <a:r>
              <a:rPr lang="en-US" sz="2000">
                <a:solidFill>
                  <a:srgbClr val="5E7DA6"/>
                </a:solidFill>
                <a:latin typeface="Telegraf"/>
                <a:ea typeface="Telegraf"/>
                <a:cs typeface="Telegraf"/>
                <a:sym typeface="Telegraf"/>
              </a:rPr>
              <a:t>Angus</a:t>
            </a:r>
          </a:p>
          <a:p>
            <a:pPr algn="l">
              <a:lnSpc>
                <a:spcPts val="2240"/>
              </a:lnSpc>
            </a:pPr>
            <a:r>
              <a:rPr lang="en-US" sz="2000">
                <a:solidFill>
                  <a:srgbClr val="5E7DA6"/>
                </a:solidFill>
                <a:latin typeface="Telegraf"/>
                <a:ea typeface="Telegraf"/>
                <a:cs typeface="Telegraf"/>
                <a:sym typeface="Telegraf"/>
              </a:rPr>
              <a:t>Lee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8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742279" y="0"/>
            <a:ext cx="8545721" cy="10287000"/>
            <a:chOff x="0" y="0"/>
            <a:chExt cx="1323956" cy="15937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23956" cy="1593725"/>
            </a:xfrm>
            <a:custGeom>
              <a:avLst/>
              <a:gdLst/>
              <a:ahLst/>
              <a:cxnLst/>
              <a:rect r="r" b="b" t="t" l="l"/>
              <a:pathLst>
                <a:path h="1593725" w="1323956">
                  <a:moveTo>
                    <a:pt x="0" y="0"/>
                  </a:moveTo>
                  <a:lnTo>
                    <a:pt x="1323956" y="0"/>
                  </a:lnTo>
                  <a:lnTo>
                    <a:pt x="1323956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2"/>
              <a:stretch>
                <a:fillRect l="0" t="0" r="-80676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4455562"/>
            <a:ext cx="9742279" cy="4950623"/>
            <a:chOff x="0" y="0"/>
            <a:chExt cx="1509334" cy="76698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509334" cy="766981"/>
            </a:xfrm>
            <a:custGeom>
              <a:avLst/>
              <a:gdLst/>
              <a:ahLst/>
              <a:cxnLst/>
              <a:rect r="r" b="b" t="t" l="l"/>
              <a:pathLst>
                <a:path h="766981" w="1509334">
                  <a:moveTo>
                    <a:pt x="0" y="0"/>
                  </a:moveTo>
                  <a:lnTo>
                    <a:pt x="1509334" y="0"/>
                  </a:lnTo>
                  <a:lnTo>
                    <a:pt x="1509334" y="766981"/>
                  </a:lnTo>
                  <a:lnTo>
                    <a:pt x="0" y="766981"/>
                  </a:lnTo>
                  <a:close/>
                </a:path>
              </a:pathLst>
            </a:custGeom>
            <a:solidFill>
              <a:srgbClr val="3A6181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6" id="6"/>
          <p:cNvGrpSpPr/>
          <p:nvPr/>
        </p:nvGrpSpPr>
        <p:grpSpPr>
          <a:xfrm rot="0">
            <a:off x="1028700" y="1016360"/>
            <a:ext cx="884950" cy="884950"/>
            <a:chOff x="0" y="0"/>
            <a:chExt cx="812800" cy="812800"/>
          </a:xfrm>
        </p:grpSpPr>
        <p:sp>
          <p:nvSpPr>
            <p:cNvPr name="Freeform 7" id="7" descr="3CB6DCE7-0B61-4F7E-9760-04F782276B66.heic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1028700" y="2396370"/>
            <a:ext cx="8362138" cy="16784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63"/>
              </a:lnSpc>
            </a:pPr>
            <a:r>
              <a:rPr lang="en-US" sz="6399">
                <a:solidFill>
                  <a:srgbClr val="547A9B"/>
                </a:solidFill>
                <a:latin typeface="Nunito"/>
                <a:ea typeface="Nunito"/>
                <a:cs typeface="Nunito"/>
                <a:sym typeface="Nunito"/>
              </a:rPr>
              <a:t>Modern Portfolio Theory (MPT)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5116086"/>
            <a:ext cx="8362138" cy="32485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6412" indent="-238206" lvl="1">
              <a:lnSpc>
                <a:spcPts val="2868"/>
              </a:lnSpc>
              <a:buFont typeface="Arial"/>
              <a:buChar char="•"/>
            </a:pPr>
            <a:r>
              <a:rPr lang="en-US" b="true" sz="2206">
                <a:solidFill>
                  <a:srgbClr val="F5F8FA"/>
                </a:solidFill>
                <a:latin typeface="Nunito Bold"/>
                <a:ea typeface="Nunito Bold"/>
                <a:cs typeface="Nunito Bold"/>
                <a:sym typeface="Nunito Bold"/>
              </a:rPr>
              <a:t>A method to construct diversified portfolios for risk averse investors.</a:t>
            </a:r>
          </a:p>
          <a:p>
            <a:pPr algn="l" marL="476412" indent="-238206" lvl="1">
              <a:lnSpc>
                <a:spcPts val="2868"/>
              </a:lnSpc>
              <a:buFont typeface="Arial"/>
              <a:buChar char="•"/>
            </a:pPr>
            <a:r>
              <a:rPr lang="en-US" b="true" sz="2206">
                <a:solidFill>
                  <a:srgbClr val="F5F8FA"/>
                </a:solidFill>
                <a:latin typeface="Nunito Bold"/>
                <a:ea typeface="Nunito Bold"/>
                <a:cs typeface="Nunito Bold"/>
                <a:sym typeface="Nunito Bold"/>
              </a:rPr>
              <a:t>Maximizes profits without exposing the investor to intolerable amounts of variance represented by the Sharpe ratio.</a:t>
            </a:r>
          </a:p>
          <a:p>
            <a:pPr algn="l" marL="476412" indent="-238206" lvl="1">
              <a:lnSpc>
                <a:spcPts val="2868"/>
              </a:lnSpc>
              <a:buFont typeface="Arial"/>
              <a:buChar char="•"/>
            </a:pPr>
            <a:r>
              <a:rPr lang="en-US" b="true" sz="2206">
                <a:solidFill>
                  <a:srgbClr val="F5F8FA"/>
                </a:solidFill>
                <a:latin typeface="Nunito Bold"/>
                <a:ea typeface="Nunito Bold"/>
                <a:cs typeface="Nunito Bold"/>
                <a:sym typeface="Nunito Bold"/>
              </a:rPr>
              <a:t>Inspired Post-Modern Portfolio Theory (PMPT) and the Sortino ratio.</a:t>
            </a:r>
          </a:p>
          <a:p>
            <a:pPr algn="l" marL="476412" indent="-238206" lvl="1">
              <a:lnSpc>
                <a:spcPts val="2868"/>
              </a:lnSpc>
              <a:buFont typeface="Arial"/>
              <a:buChar char="•"/>
            </a:pPr>
            <a:r>
              <a:rPr lang="en-US" b="true" sz="2206">
                <a:solidFill>
                  <a:srgbClr val="F5F8FA"/>
                </a:solidFill>
                <a:latin typeface="Nunito Bold"/>
                <a:ea typeface="Nunito Bold"/>
                <a:cs typeface="Nunito Bold"/>
                <a:sym typeface="Nunito Bold"/>
              </a:rPr>
              <a:t>The Sortino ratio compares the amount of expected profit per unit of financial risk.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947950" y="1153400"/>
            <a:ext cx="1400892" cy="591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40"/>
              </a:lnSpc>
            </a:pPr>
            <a:r>
              <a:rPr lang="en-US" sz="2000">
                <a:solidFill>
                  <a:srgbClr val="5E7DA6"/>
                </a:solidFill>
                <a:latin typeface="Telegraf"/>
                <a:ea typeface="Telegraf"/>
                <a:cs typeface="Telegraf"/>
                <a:sym typeface="Telegraf"/>
              </a:rPr>
              <a:t>Angus</a:t>
            </a:r>
          </a:p>
          <a:p>
            <a:pPr algn="l">
              <a:lnSpc>
                <a:spcPts val="2240"/>
              </a:lnSpc>
            </a:pPr>
            <a:r>
              <a:rPr lang="en-US" sz="2000">
                <a:solidFill>
                  <a:srgbClr val="5E7DA6"/>
                </a:solidFill>
                <a:latin typeface="Telegraf"/>
                <a:ea typeface="Telegraf"/>
                <a:cs typeface="Telegraf"/>
                <a:sym typeface="Telegraf"/>
              </a:rPr>
              <a:t>Lee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-2736974"/>
            <a:ext cx="8713579" cy="2736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503"/>
              </a:lnSpc>
            </a:pPr>
            <a:r>
              <a:rPr lang="en-US" sz="10399">
                <a:solidFill>
                  <a:srgbClr val="547A9B"/>
                </a:solidFill>
                <a:latin typeface="Nunito"/>
                <a:ea typeface="Nunito"/>
                <a:cs typeface="Nunito"/>
                <a:sym typeface="Nunito"/>
              </a:rPr>
              <a:t>Project Overview</a:t>
            </a:r>
          </a:p>
        </p:txBody>
      </p:sp>
    </p:spTree>
  </p:cSld>
  <p:clrMapOvr>
    <a:masterClrMapping/>
  </p:clrMapOvr>
  <p:transition spd="med">
    <p:cover dir="l"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8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882847" y="4981995"/>
            <a:ext cx="5405153" cy="5305005"/>
            <a:chOff x="0" y="0"/>
            <a:chExt cx="837400" cy="82188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37400" cy="821884"/>
            </a:xfrm>
            <a:custGeom>
              <a:avLst/>
              <a:gdLst/>
              <a:ahLst/>
              <a:cxnLst/>
              <a:rect r="r" b="b" t="t" l="l"/>
              <a:pathLst>
                <a:path h="821884" w="837400">
                  <a:moveTo>
                    <a:pt x="0" y="0"/>
                  </a:moveTo>
                  <a:lnTo>
                    <a:pt x="837400" y="0"/>
                  </a:lnTo>
                  <a:lnTo>
                    <a:pt x="837400" y="821884"/>
                  </a:lnTo>
                  <a:lnTo>
                    <a:pt x="0" y="821884"/>
                  </a:lnTo>
                  <a:close/>
                </a:path>
              </a:pathLst>
            </a:custGeom>
            <a:solidFill>
              <a:srgbClr val="749CBF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8880946" y="0"/>
            <a:ext cx="9407054" cy="7280713"/>
            <a:chOff x="0" y="0"/>
            <a:chExt cx="1457399" cy="112797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457399" cy="1127973"/>
            </a:xfrm>
            <a:custGeom>
              <a:avLst/>
              <a:gdLst/>
              <a:ahLst/>
              <a:cxnLst/>
              <a:rect r="r" b="b" t="t" l="l"/>
              <a:pathLst>
                <a:path h="1127973" w="1457399">
                  <a:moveTo>
                    <a:pt x="0" y="0"/>
                  </a:moveTo>
                  <a:lnTo>
                    <a:pt x="1457399" y="0"/>
                  </a:lnTo>
                  <a:lnTo>
                    <a:pt x="1457399" y="1127973"/>
                  </a:lnTo>
                  <a:lnTo>
                    <a:pt x="0" y="1127973"/>
                  </a:lnTo>
                  <a:close/>
                </a:path>
              </a:pathLst>
            </a:custGeom>
            <a:blipFill>
              <a:blip r:embed="rId2"/>
              <a:stretch>
                <a:fillRect l="0" t="-72273" r="0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17259300" y="0"/>
            <a:ext cx="1028700" cy="1028700"/>
            <a:chOff x="0" y="0"/>
            <a:chExt cx="1593725" cy="159372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593725" cy="1593725"/>
            </a:xfrm>
            <a:custGeom>
              <a:avLst/>
              <a:gdLst/>
              <a:ahLst/>
              <a:cxnLst/>
              <a:rect r="r" b="b" t="t" l="l"/>
              <a:pathLst>
                <a:path h="1593725" w="1593725">
                  <a:moveTo>
                    <a:pt x="0" y="0"/>
                  </a:moveTo>
                  <a:lnTo>
                    <a:pt x="1593725" y="0"/>
                  </a:lnTo>
                  <a:lnTo>
                    <a:pt x="1593725" y="1593725"/>
                  </a:lnTo>
                  <a:lnTo>
                    <a:pt x="0" y="1593725"/>
                  </a:lnTo>
                  <a:close/>
                </a:path>
              </a:pathLst>
            </a:custGeom>
            <a:solidFill>
              <a:srgbClr val="F5F8FA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8" id="8"/>
          <p:cNvGrpSpPr/>
          <p:nvPr/>
        </p:nvGrpSpPr>
        <p:grpSpPr>
          <a:xfrm rot="0">
            <a:off x="16230600" y="1028700"/>
            <a:ext cx="1028700" cy="1028700"/>
            <a:chOff x="0" y="0"/>
            <a:chExt cx="1593725" cy="159372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593725" cy="1593725"/>
            </a:xfrm>
            <a:custGeom>
              <a:avLst/>
              <a:gdLst/>
              <a:ahLst/>
              <a:cxnLst/>
              <a:rect r="r" b="b" t="t" l="l"/>
              <a:pathLst>
                <a:path h="1593725" w="1593725">
                  <a:moveTo>
                    <a:pt x="0" y="0"/>
                  </a:moveTo>
                  <a:lnTo>
                    <a:pt x="1593725" y="0"/>
                  </a:lnTo>
                  <a:lnTo>
                    <a:pt x="1593725" y="1593725"/>
                  </a:lnTo>
                  <a:lnTo>
                    <a:pt x="0" y="1593725"/>
                  </a:lnTo>
                  <a:close/>
                </a:path>
              </a:pathLst>
            </a:custGeom>
            <a:solidFill>
              <a:srgbClr val="F5F8FA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10" id="10"/>
          <p:cNvGrpSpPr/>
          <p:nvPr/>
        </p:nvGrpSpPr>
        <p:grpSpPr>
          <a:xfrm rot="0">
            <a:off x="1028700" y="1016360"/>
            <a:ext cx="884950" cy="884950"/>
            <a:chOff x="0" y="0"/>
            <a:chExt cx="812800" cy="812800"/>
          </a:xfrm>
        </p:grpSpPr>
        <p:sp>
          <p:nvSpPr>
            <p:cNvPr name="Freeform 11" id="11" descr="3CB6DCE7-0B61-4F7E-9760-04F782276B66.heic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1028700" y="7615448"/>
            <a:ext cx="4356789" cy="379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0"/>
              </a:lnSpc>
            </a:pPr>
            <a:r>
              <a:rPr lang="en-US" sz="2400">
                <a:solidFill>
                  <a:srgbClr val="547A9B"/>
                </a:solidFill>
                <a:latin typeface="Nunito"/>
                <a:ea typeface="Nunito"/>
                <a:cs typeface="Nunito"/>
                <a:sym typeface="Nunito"/>
              </a:rPr>
              <a:t>Data Mining &amp; Manipulation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8051693"/>
            <a:ext cx="5040368" cy="13314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59"/>
              </a:lnSpc>
            </a:pPr>
            <a:r>
              <a:rPr lang="en-US" sz="1660" b="true">
                <a:solidFill>
                  <a:srgbClr val="547A9B"/>
                </a:solidFill>
                <a:latin typeface="Nunito Bold"/>
                <a:ea typeface="Nunito Bold"/>
                <a:cs typeface="Nunito Bold"/>
                <a:sym typeface="Nunito Bold"/>
              </a:rPr>
              <a:t>I leveraged Alpaca API and Python to call the historical data of each financial instrument selected. The data was stored in a Pandas DataFrame and manipulated before being exported into a csv file for financial analysis.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28700" y="2613047"/>
            <a:ext cx="8713579" cy="2736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503"/>
              </a:lnSpc>
            </a:pPr>
            <a:r>
              <a:rPr lang="en-US" sz="10399">
                <a:solidFill>
                  <a:srgbClr val="547A9B"/>
                </a:solidFill>
                <a:latin typeface="Nunito"/>
                <a:ea typeface="Nunito"/>
                <a:cs typeface="Nunito"/>
                <a:sym typeface="Nunito"/>
              </a:rPr>
              <a:t>Project Overview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28700" y="5508786"/>
            <a:ext cx="7532171" cy="20532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79"/>
              </a:lnSpc>
            </a:pPr>
            <a:r>
              <a:rPr lang="en-US" sz="1830" b="true">
                <a:solidFill>
                  <a:srgbClr val="547A9B"/>
                </a:solidFill>
                <a:latin typeface="Nunito Bold"/>
                <a:ea typeface="Nunito Bold"/>
                <a:cs typeface="Nunito Bold"/>
                <a:sym typeface="Nunito Bold"/>
              </a:rPr>
              <a:t>This project involved hand selecting a group of stocks that covered the four areas of financial instruments: USA equities, international equities, commodities, and fixed-income. Further areas such as big-tech, small market-cap companies, risky stocks, etc were labelled. After setting range constraints on each identified area, an evolutionary algorithm(Differential Evolution) was used to optimize the financial risk-adjusted return.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947950" y="1153400"/>
            <a:ext cx="1400892" cy="591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40"/>
              </a:lnSpc>
            </a:pPr>
            <a:r>
              <a:rPr lang="en-US" sz="2000">
                <a:solidFill>
                  <a:srgbClr val="5E7DA6"/>
                </a:solidFill>
                <a:latin typeface="Telegraf"/>
                <a:ea typeface="Telegraf"/>
                <a:cs typeface="Telegraf"/>
                <a:sym typeface="Telegraf"/>
              </a:rPr>
              <a:t>Angus</a:t>
            </a:r>
          </a:p>
          <a:p>
            <a:pPr algn="l">
              <a:lnSpc>
                <a:spcPts val="2240"/>
              </a:lnSpc>
            </a:pPr>
            <a:r>
              <a:rPr lang="en-US" sz="2000">
                <a:solidFill>
                  <a:srgbClr val="5E7DA6"/>
                </a:solidFill>
                <a:latin typeface="Telegraf"/>
                <a:ea typeface="Telegraf"/>
                <a:cs typeface="Telegraf"/>
                <a:sym typeface="Telegraf"/>
              </a:rPr>
              <a:t>Lee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0" y="4455562"/>
            <a:ext cx="704850" cy="4950623"/>
            <a:chOff x="0" y="0"/>
            <a:chExt cx="109200" cy="766981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09200" cy="766981"/>
            </a:xfrm>
            <a:custGeom>
              <a:avLst/>
              <a:gdLst/>
              <a:ahLst/>
              <a:cxnLst/>
              <a:rect r="r" b="b" t="t" l="l"/>
              <a:pathLst>
                <a:path h="766981" w="109200">
                  <a:moveTo>
                    <a:pt x="0" y="0"/>
                  </a:moveTo>
                  <a:lnTo>
                    <a:pt x="109200" y="0"/>
                  </a:lnTo>
                  <a:lnTo>
                    <a:pt x="109200" y="766981"/>
                  </a:lnTo>
                  <a:lnTo>
                    <a:pt x="0" y="766981"/>
                  </a:lnTo>
                  <a:close/>
                </a:path>
              </a:pathLst>
            </a:custGeom>
            <a:solidFill>
              <a:srgbClr val="3A6181"/>
            </a:solidFill>
            <a:ln w="12700">
              <a:solidFill>
                <a:srgbClr val="000000"/>
              </a:solidFill>
            </a:ln>
          </p:spPr>
        </p:sp>
      </p:grpSp>
    </p:spTree>
  </p:cSld>
  <p:clrMapOvr>
    <a:masterClrMapping/>
  </p:clrMapOvr>
  <p:transition spd="slow">
    <p:fade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8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028700" y="4126767"/>
            <a:ext cx="15241976" cy="0"/>
          </a:xfrm>
          <a:prstGeom prst="line">
            <a:avLst/>
          </a:prstGeom>
          <a:ln cap="rnd" w="19050">
            <a:solidFill>
              <a:srgbClr val="547A9B"/>
            </a:solidFill>
            <a:prstDash val="lgDash"/>
            <a:headEnd type="none" len="sm" w="sm"/>
            <a:tailEnd type="triangle" len="med" w="lg"/>
          </a:ln>
        </p:spPr>
      </p:sp>
      <p:grpSp>
        <p:nvGrpSpPr>
          <p:cNvPr name="Group 3" id="3"/>
          <p:cNvGrpSpPr/>
          <p:nvPr/>
        </p:nvGrpSpPr>
        <p:grpSpPr>
          <a:xfrm rot="0">
            <a:off x="1028700" y="3952021"/>
            <a:ext cx="349492" cy="349492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47A9B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4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5141913" y="3952021"/>
            <a:ext cx="349492" cy="349492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47A9B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4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9253781" y="3952021"/>
            <a:ext cx="349492" cy="349492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47A9B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40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3366994" y="3952021"/>
            <a:ext cx="349492" cy="349492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47A9B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40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100137" y="4023459"/>
            <a:ext cx="206617" cy="206617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5F8FA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40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5213351" y="4023459"/>
            <a:ext cx="206617" cy="206617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5F8FA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40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9325218" y="4023459"/>
            <a:ext cx="206617" cy="206617"/>
            <a:chOff x="0" y="0"/>
            <a:chExt cx="812800" cy="8128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5F8FA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40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13438432" y="4023459"/>
            <a:ext cx="206617" cy="206617"/>
            <a:chOff x="0" y="0"/>
            <a:chExt cx="812800" cy="8128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5F8FA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40"/>
                </a:lnSpc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0" y="6812570"/>
            <a:ext cx="18288000" cy="3474430"/>
            <a:chOff x="0" y="0"/>
            <a:chExt cx="2833290" cy="53828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2833290" cy="538280"/>
            </a:xfrm>
            <a:custGeom>
              <a:avLst/>
              <a:gdLst/>
              <a:ahLst/>
              <a:cxnLst/>
              <a:rect r="r" b="b" t="t" l="l"/>
              <a:pathLst>
                <a:path h="538280" w="2833290">
                  <a:moveTo>
                    <a:pt x="0" y="0"/>
                  </a:moveTo>
                  <a:lnTo>
                    <a:pt x="2833290" y="0"/>
                  </a:lnTo>
                  <a:lnTo>
                    <a:pt x="2833290" y="538280"/>
                  </a:lnTo>
                  <a:lnTo>
                    <a:pt x="0" y="538280"/>
                  </a:lnTo>
                  <a:close/>
                </a:path>
              </a:pathLst>
            </a:custGeom>
            <a:blipFill>
              <a:blip r:embed="rId2"/>
              <a:stretch>
                <a:fillRect l="0" t="-61925" r="0" b="-188762"/>
              </a:stretch>
            </a:blipFill>
          </p:spPr>
        </p:sp>
      </p:grpSp>
      <p:grpSp>
        <p:nvGrpSpPr>
          <p:cNvPr name="Group 29" id="29"/>
          <p:cNvGrpSpPr/>
          <p:nvPr/>
        </p:nvGrpSpPr>
        <p:grpSpPr>
          <a:xfrm rot="-5400000">
            <a:off x="9043332" y="-9044919"/>
            <a:ext cx="199749" cy="18289587"/>
            <a:chOff x="0" y="0"/>
            <a:chExt cx="30946" cy="2833536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30946" cy="2833536"/>
            </a:xfrm>
            <a:custGeom>
              <a:avLst/>
              <a:gdLst/>
              <a:ahLst/>
              <a:cxnLst/>
              <a:rect r="r" b="b" t="t" l="l"/>
              <a:pathLst>
                <a:path h="2833536" w="30946">
                  <a:moveTo>
                    <a:pt x="0" y="0"/>
                  </a:moveTo>
                  <a:lnTo>
                    <a:pt x="30946" y="0"/>
                  </a:lnTo>
                  <a:lnTo>
                    <a:pt x="30946" y="2833536"/>
                  </a:lnTo>
                  <a:lnTo>
                    <a:pt x="0" y="2833536"/>
                  </a:lnTo>
                  <a:close/>
                </a:path>
              </a:pathLst>
            </a:custGeom>
            <a:solidFill>
              <a:srgbClr val="547A9B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31" id="31"/>
          <p:cNvGrpSpPr/>
          <p:nvPr/>
        </p:nvGrpSpPr>
        <p:grpSpPr>
          <a:xfrm rot="0">
            <a:off x="1028700" y="1016360"/>
            <a:ext cx="884950" cy="884950"/>
            <a:chOff x="0" y="0"/>
            <a:chExt cx="812800" cy="812800"/>
          </a:xfrm>
        </p:grpSpPr>
        <p:sp>
          <p:nvSpPr>
            <p:cNvPr name="Freeform 32" id="32" descr="3CB6DCE7-0B61-4F7E-9760-04F782276B66.heic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sp>
        <p:nvSpPr>
          <p:cNvPr name="TextBox 33" id="33"/>
          <p:cNvSpPr txBox="true"/>
          <p:nvPr/>
        </p:nvSpPr>
        <p:spPr>
          <a:xfrm rot="0">
            <a:off x="1028700" y="4814324"/>
            <a:ext cx="3888197" cy="15421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40"/>
              </a:lnSpc>
            </a:pPr>
            <a:r>
              <a:rPr lang="en-US" sz="1569" b="true">
                <a:solidFill>
                  <a:srgbClr val="547A9B"/>
                </a:solidFill>
                <a:latin typeface="Nunito Bold"/>
                <a:ea typeface="Nunito Bold"/>
                <a:cs typeface="Nunito Bold"/>
                <a:sym typeface="Nunito Bold"/>
              </a:rPr>
              <a:t>Identify the categories that each instrument falls into such as Alibaba into big-tech and international, or NASDAQ:VGLT into USA and fixed-income. Identify acceptable max and min weights for each category.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5141913" y="4814324"/>
            <a:ext cx="3888197" cy="15421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40"/>
              </a:lnSpc>
            </a:pPr>
            <a:r>
              <a:rPr lang="en-US" sz="1569" b="true">
                <a:solidFill>
                  <a:srgbClr val="547A9B"/>
                </a:solidFill>
                <a:latin typeface="Nunito Bold"/>
                <a:ea typeface="Nunito Bold"/>
                <a:cs typeface="Nunito Bold"/>
                <a:sym typeface="Nunito Bold"/>
              </a:rPr>
              <a:t>Using Exc</a:t>
            </a:r>
            <a:r>
              <a:rPr lang="en-US" b="true" sz="1569">
                <a:solidFill>
                  <a:srgbClr val="547A9B"/>
                </a:solidFill>
                <a:latin typeface="Nunito Bold"/>
                <a:ea typeface="Nunito Bold"/>
                <a:cs typeface="Nunito Bold"/>
                <a:sym typeface="Nunito Bold"/>
              </a:rPr>
              <a:t>el’s data analysis ToolPak, I calculated the covariance matrix of the daily negative returns of each instrument, setting all positive returns to zero for this calculation</a:t>
            </a:r>
          </a:p>
          <a:p>
            <a:pPr algn="l">
              <a:lnSpc>
                <a:spcPts val="2040"/>
              </a:lnSpc>
            </a:pPr>
          </a:p>
        </p:txBody>
      </p:sp>
      <p:sp>
        <p:nvSpPr>
          <p:cNvPr name="TextBox 35" id="35"/>
          <p:cNvSpPr txBox="true"/>
          <p:nvPr/>
        </p:nvSpPr>
        <p:spPr>
          <a:xfrm rot="0">
            <a:off x="9257889" y="4814324"/>
            <a:ext cx="3888197" cy="10278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40"/>
              </a:lnSpc>
            </a:pPr>
            <a:r>
              <a:rPr lang="en-US" sz="1569" b="true">
                <a:solidFill>
                  <a:srgbClr val="547A9B"/>
                </a:solidFill>
                <a:latin typeface="Nunito Bold"/>
                <a:ea typeface="Nunito Bold"/>
                <a:cs typeface="Nunito Bold"/>
                <a:sym typeface="Nunito Bold"/>
              </a:rPr>
              <a:t>Use spreadsheet functions and equations to calculate total portfolio standard deviation, expected returns, Sortino ratio, and instrument category weights.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028700" y="4403625"/>
            <a:ext cx="2736608" cy="353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59"/>
              </a:lnSpc>
            </a:pPr>
            <a:r>
              <a:rPr lang="en-US" sz="2199">
                <a:solidFill>
                  <a:srgbClr val="547A9B"/>
                </a:solidFill>
                <a:latin typeface="Nunito"/>
                <a:ea typeface="Nunito"/>
                <a:cs typeface="Nunito"/>
                <a:sym typeface="Nunito"/>
              </a:rPr>
              <a:t>Prologue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5141913" y="4403625"/>
            <a:ext cx="3174055" cy="353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59"/>
              </a:lnSpc>
            </a:pPr>
            <a:r>
              <a:rPr lang="en-US" sz="2199">
                <a:solidFill>
                  <a:srgbClr val="547A9B"/>
                </a:solidFill>
                <a:latin typeface="Nunito"/>
                <a:ea typeface="Nunito"/>
                <a:cs typeface="Nunito"/>
                <a:sym typeface="Nunito"/>
              </a:rPr>
              <a:t>Covariance Matrix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9257889" y="4403625"/>
            <a:ext cx="3040587" cy="353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59"/>
              </a:lnSpc>
            </a:pPr>
            <a:r>
              <a:rPr lang="en-US" sz="2199">
                <a:solidFill>
                  <a:srgbClr val="547A9B"/>
                </a:solidFill>
                <a:latin typeface="Nunito"/>
                <a:ea typeface="Nunito"/>
                <a:cs typeface="Nunito"/>
                <a:sym typeface="Nunito"/>
              </a:rPr>
              <a:t>Calculations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3371103" y="4403625"/>
            <a:ext cx="3888197" cy="353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59"/>
              </a:lnSpc>
            </a:pPr>
            <a:r>
              <a:rPr lang="en-US" sz="2199">
                <a:solidFill>
                  <a:srgbClr val="547A9B"/>
                </a:solidFill>
                <a:latin typeface="Nunito"/>
                <a:ea typeface="Nunito"/>
                <a:cs typeface="Nunito"/>
                <a:sym typeface="Nunito"/>
              </a:rPr>
              <a:t>Optimization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3371103" y="4814324"/>
            <a:ext cx="3888197" cy="17993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40"/>
              </a:lnSpc>
            </a:pPr>
            <a:r>
              <a:rPr lang="en-US" sz="1569" b="true">
                <a:solidFill>
                  <a:srgbClr val="547A9B"/>
                </a:solidFill>
                <a:latin typeface="Nunito Bold"/>
                <a:ea typeface="Nunito Bold"/>
                <a:cs typeface="Nunito Bold"/>
                <a:sym typeface="Nunito Bold"/>
              </a:rPr>
              <a:t>Run the evolutionary algorithm with the conditions decided to optimize the Sortino ratio: instrument category weight constraints, 100k max iterations, 10k stagnation limit, a stagnation tolerance of 0.000001, and with each instrument weight initially set to 0%.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028700" y="2432827"/>
            <a:ext cx="11534036" cy="1207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90"/>
              </a:lnSpc>
            </a:pPr>
            <a:r>
              <a:rPr lang="en-US" sz="9000">
                <a:solidFill>
                  <a:srgbClr val="547A9B"/>
                </a:solidFill>
                <a:latin typeface="Nunito"/>
                <a:ea typeface="Nunito"/>
                <a:cs typeface="Nunito"/>
                <a:sym typeface="Nunito"/>
              </a:rPr>
              <a:t>Optimization Process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1947950" y="1153400"/>
            <a:ext cx="1400892" cy="591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40"/>
              </a:lnSpc>
            </a:pPr>
            <a:r>
              <a:rPr lang="en-US" sz="2000">
                <a:solidFill>
                  <a:srgbClr val="5E7DA6"/>
                </a:solidFill>
                <a:latin typeface="Telegraf"/>
                <a:ea typeface="Telegraf"/>
                <a:cs typeface="Telegraf"/>
                <a:sym typeface="Telegraf"/>
              </a:rPr>
              <a:t>Angus</a:t>
            </a:r>
          </a:p>
          <a:p>
            <a:pPr algn="l">
              <a:lnSpc>
                <a:spcPts val="2240"/>
              </a:lnSpc>
            </a:pPr>
            <a:r>
              <a:rPr lang="en-US" sz="2000">
                <a:solidFill>
                  <a:srgbClr val="5E7DA6"/>
                </a:solidFill>
                <a:latin typeface="Telegraf"/>
                <a:ea typeface="Telegraf"/>
                <a:cs typeface="Telegraf"/>
                <a:sym typeface="Telegraf"/>
              </a:rPr>
              <a:t>Lee</a:t>
            </a:r>
          </a:p>
        </p:txBody>
      </p:sp>
    </p:spTree>
  </p:cSld>
  <p:clrMapOvr>
    <a:masterClrMapping/>
  </p:clrMapOvr>
  <p:transition spd="med">
    <p:push dir="l"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8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16360"/>
            <a:ext cx="884950" cy="884950"/>
            <a:chOff x="0" y="0"/>
            <a:chExt cx="812800" cy="812800"/>
          </a:xfrm>
        </p:grpSpPr>
        <p:sp>
          <p:nvSpPr>
            <p:cNvPr name="Freeform 3" id="3" descr="3CB6DCE7-0B61-4F7E-9760-04F782276B66.heic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-1043850">
            <a:off x="-29646" y="4141996"/>
            <a:ext cx="7320874" cy="4115982"/>
          </a:xfrm>
          <a:custGeom>
            <a:avLst/>
            <a:gdLst/>
            <a:ahLst/>
            <a:cxnLst/>
            <a:rect r="r" b="b" t="t" l="l"/>
            <a:pathLst>
              <a:path h="4115982" w="7320874">
                <a:moveTo>
                  <a:pt x="0" y="0"/>
                </a:moveTo>
                <a:lnTo>
                  <a:pt x="7320874" y="0"/>
                </a:lnTo>
                <a:lnTo>
                  <a:pt x="7320874" y="4115982"/>
                </a:lnTo>
                <a:lnTo>
                  <a:pt x="0" y="411598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200025" cap="sq">
            <a:solidFill>
              <a:srgbClr val="CEE3FF"/>
            </a:solidFill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5780339" y="4073340"/>
            <a:ext cx="6727323" cy="5659299"/>
          </a:xfrm>
          <a:custGeom>
            <a:avLst/>
            <a:gdLst/>
            <a:ahLst/>
            <a:cxnLst/>
            <a:rect r="r" b="b" t="t" l="l"/>
            <a:pathLst>
              <a:path h="5659299" w="6727323">
                <a:moveTo>
                  <a:pt x="0" y="0"/>
                </a:moveTo>
                <a:lnTo>
                  <a:pt x="6727322" y="0"/>
                </a:lnTo>
                <a:lnTo>
                  <a:pt x="6727322" y="5659299"/>
                </a:lnTo>
                <a:lnTo>
                  <a:pt x="0" y="565929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  <a:ln w="200025" cap="sq">
            <a:solidFill>
              <a:srgbClr val="CEE3FF"/>
            </a:solidFill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1246363">
            <a:off x="10752820" y="4377414"/>
            <a:ext cx="7769155" cy="4368017"/>
          </a:xfrm>
          <a:custGeom>
            <a:avLst/>
            <a:gdLst/>
            <a:ahLst/>
            <a:cxnLst/>
            <a:rect r="r" b="b" t="t" l="l"/>
            <a:pathLst>
              <a:path h="4368017" w="7769155">
                <a:moveTo>
                  <a:pt x="0" y="0"/>
                </a:moveTo>
                <a:lnTo>
                  <a:pt x="7769155" y="0"/>
                </a:lnTo>
                <a:lnTo>
                  <a:pt x="7769155" y="4368017"/>
                </a:lnTo>
                <a:lnTo>
                  <a:pt x="0" y="436801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  <a:ln w="200025" cap="sq">
            <a:solidFill>
              <a:srgbClr val="CEE3FF"/>
            </a:solidFill>
            <a:prstDash val="solid"/>
            <a:miter/>
          </a:ln>
        </p:spPr>
      </p:sp>
      <p:sp>
        <p:nvSpPr>
          <p:cNvPr name="TextBox 7" id="7"/>
          <p:cNvSpPr txBox="true"/>
          <p:nvPr/>
        </p:nvSpPr>
        <p:spPr>
          <a:xfrm rot="0">
            <a:off x="3386941" y="1209675"/>
            <a:ext cx="16866284" cy="14034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503"/>
              </a:lnSpc>
            </a:pPr>
            <a:r>
              <a:rPr lang="en-US" sz="10399">
                <a:solidFill>
                  <a:srgbClr val="547A9B"/>
                </a:solidFill>
                <a:latin typeface="Nunito"/>
                <a:ea typeface="Nunito"/>
                <a:cs typeface="Nunito"/>
                <a:sym typeface="Nunito"/>
              </a:rPr>
              <a:t>Photos of the Process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947950" y="1153400"/>
            <a:ext cx="1400892" cy="591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40"/>
              </a:lnSpc>
            </a:pPr>
            <a:r>
              <a:rPr lang="en-US" sz="2000">
                <a:solidFill>
                  <a:srgbClr val="5E7DA6"/>
                </a:solidFill>
                <a:latin typeface="Telegraf"/>
                <a:ea typeface="Telegraf"/>
                <a:cs typeface="Telegraf"/>
                <a:sym typeface="Telegraf"/>
              </a:rPr>
              <a:t>Angus</a:t>
            </a:r>
          </a:p>
          <a:p>
            <a:pPr algn="l">
              <a:lnSpc>
                <a:spcPts val="2240"/>
              </a:lnSpc>
            </a:pPr>
            <a:r>
              <a:rPr lang="en-US" sz="2000">
                <a:solidFill>
                  <a:srgbClr val="5E7DA6"/>
                </a:solidFill>
                <a:latin typeface="Telegraf"/>
                <a:ea typeface="Telegraf"/>
                <a:cs typeface="Telegraf"/>
                <a:sym typeface="Telegraf"/>
              </a:rPr>
              <a:t>Lee</a:t>
            </a:r>
          </a:p>
        </p:txBody>
      </p:sp>
    </p:spTree>
  </p:cSld>
  <p:clrMapOvr>
    <a:masterClrMapping/>
  </p:clrMapOvr>
  <p:transition spd="med">
    <p:cover dir="d"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8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6968372" cy="10287000"/>
            <a:chOff x="0" y="0"/>
            <a:chExt cx="1079583" cy="15937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79583" cy="1593725"/>
            </a:xfrm>
            <a:custGeom>
              <a:avLst/>
              <a:gdLst/>
              <a:ahLst/>
              <a:cxnLst/>
              <a:rect r="r" b="b" t="t" l="l"/>
              <a:pathLst>
                <a:path h="1593725" w="1079583">
                  <a:moveTo>
                    <a:pt x="0" y="0"/>
                  </a:moveTo>
                  <a:lnTo>
                    <a:pt x="1079583" y="0"/>
                  </a:lnTo>
                  <a:lnTo>
                    <a:pt x="1079583" y="1593725"/>
                  </a:lnTo>
                  <a:lnTo>
                    <a:pt x="0" y="1593725"/>
                  </a:lnTo>
                  <a:close/>
                </a:path>
              </a:pathLst>
            </a:custGeom>
            <a:solidFill>
              <a:srgbClr val="3A6181">
                <a:alpha val="2745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2422140" y="2675417"/>
            <a:ext cx="5598662" cy="5192158"/>
          </a:xfrm>
          <a:custGeom>
            <a:avLst/>
            <a:gdLst/>
            <a:ahLst/>
            <a:cxnLst/>
            <a:rect r="r" b="b" t="t" l="l"/>
            <a:pathLst>
              <a:path h="5192158" w="5598662">
                <a:moveTo>
                  <a:pt x="0" y="0"/>
                </a:moveTo>
                <a:lnTo>
                  <a:pt x="5598662" y="0"/>
                </a:lnTo>
                <a:lnTo>
                  <a:pt x="5598662" y="5192158"/>
                </a:lnTo>
                <a:lnTo>
                  <a:pt x="0" y="51921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6968372" y="-96835"/>
            <a:ext cx="11319628" cy="10383835"/>
            <a:chOff x="0" y="0"/>
            <a:chExt cx="2208840" cy="202623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208840" cy="2026235"/>
            </a:xfrm>
            <a:custGeom>
              <a:avLst/>
              <a:gdLst/>
              <a:ahLst/>
              <a:cxnLst/>
              <a:rect r="r" b="b" t="t" l="l"/>
              <a:pathLst>
                <a:path h="2026235" w="2208840">
                  <a:moveTo>
                    <a:pt x="0" y="0"/>
                  </a:moveTo>
                  <a:lnTo>
                    <a:pt x="2208840" y="0"/>
                  </a:lnTo>
                  <a:lnTo>
                    <a:pt x="2208840" y="2026235"/>
                  </a:lnTo>
                  <a:lnTo>
                    <a:pt x="0" y="2026235"/>
                  </a:lnTo>
                  <a:close/>
                </a:path>
              </a:pathLst>
            </a:custGeom>
            <a:blipFill>
              <a:blip r:embed="rId3"/>
              <a:stretch>
                <a:fillRect l="-3333" t="0" r="-3333" b="0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1028700" y="2368020"/>
            <a:ext cx="9373707" cy="2190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80"/>
              </a:lnSpc>
            </a:pPr>
            <a:r>
              <a:rPr lang="en-US" sz="8000">
                <a:solidFill>
                  <a:srgbClr val="547A9B"/>
                </a:solidFill>
                <a:latin typeface="Nunito"/>
                <a:ea typeface="Nunito"/>
                <a:cs typeface="Nunito"/>
                <a:sym typeface="Nunito"/>
              </a:rPr>
              <a:t>Optimization Outcome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4607352"/>
            <a:ext cx="5684312" cy="15755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4"/>
              </a:lnSpc>
            </a:pPr>
            <a:r>
              <a:rPr lang="en-US" sz="1942" b="true">
                <a:solidFill>
                  <a:srgbClr val="547A9B"/>
                </a:solidFill>
                <a:latin typeface="Nunito Bold"/>
                <a:ea typeface="Nunito Bold"/>
                <a:cs typeface="Nunito Bold"/>
                <a:sym typeface="Nunito Bold"/>
              </a:rPr>
              <a:t>After running the solver for almost 56k iterations for more than half an hour, the Sortino ratio reached 1.96 with an annualized expected return of 20.6% while fulfilling all the category weight constraints.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0" y="7867575"/>
            <a:ext cx="6713012" cy="1673674"/>
            <a:chOff x="0" y="0"/>
            <a:chExt cx="1768036" cy="44080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768036" cy="440803"/>
            </a:xfrm>
            <a:custGeom>
              <a:avLst/>
              <a:gdLst/>
              <a:ahLst/>
              <a:cxnLst/>
              <a:rect r="r" b="b" t="t" l="l"/>
              <a:pathLst>
                <a:path h="440803" w="1768036">
                  <a:moveTo>
                    <a:pt x="0" y="0"/>
                  </a:moveTo>
                  <a:lnTo>
                    <a:pt x="1768036" y="0"/>
                  </a:lnTo>
                  <a:lnTo>
                    <a:pt x="1768036" y="440803"/>
                  </a:lnTo>
                  <a:lnTo>
                    <a:pt x="0" y="440803"/>
                  </a:lnTo>
                  <a:close/>
                </a:path>
              </a:pathLst>
            </a:custGeom>
            <a:solidFill>
              <a:srgbClr val="3A6181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19050"/>
              <a:ext cx="1768036" cy="4217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40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7259300" y="0"/>
            <a:ext cx="1028700" cy="1028700"/>
            <a:chOff x="0" y="0"/>
            <a:chExt cx="1593725" cy="1593725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593725" cy="1593725"/>
            </a:xfrm>
            <a:custGeom>
              <a:avLst/>
              <a:gdLst/>
              <a:ahLst/>
              <a:cxnLst/>
              <a:rect r="r" b="b" t="t" l="l"/>
              <a:pathLst>
                <a:path h="1593725" w="1593725">
                  <a:moveTo>
                    <a:pt x="0" y="0"/>
                  </a:moveTo>
                  <a:lnTo>
                    <a:pt x="1593725" y="0"/>
                  </a:lnTo>
                  <a:lnTo>
                    <a:pt x="1593725" y="1593725"/>
                  </a:lnTo>
                  <a:lnTo>
                    <a:pt x="0" y="1593725"/>
                  </a:lnTo>
                  <a:close/>
                </a:path>
              </a:pathLst>
            </a:custGeom>
            <a:solidFill>
              <a:srgbClr val="F5F8FA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14" id="14"/>
          <p:cNvGrpSpPr/>
          <p:nvPr/>
        </p:nvGrpSpPr>
        <p:grpSpPr>
          <a:xfrm rot="0">
            <a:off x="16230600" y="1028700"/>
            <a:ext cx="1028700" cy="1028700"/>
            <a:chOff x="0" y="0"/>
            <a:chExt cx="1593725" cy="1593725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593725" cy="1593725"/>
            </a:xfrm>
            <a:custGeom>
              <a:avLst/>
              <a:gdLst/>
              <a:ahLst/>
              <a:cxnLst/>
              <a:rect r="r" b="b" t="t" l="l"/>
              <a:pathLst>
                <a:path h="1593725" w="1593725">
                  <a:moveTo>
                    <a:pt x="0" y="0"/>
                  </a:moveTo>
                  <a:lnTo>
                    <a:pt x="1593725" y="0"/>
                  </a:lnTo>
                  <a:lnTo>
                    <a:pt x="1593725" y="1593725"/>
                  </a:lnTo>
                  <a:lnTo>
                    <a:pt x="0" y="1593725"/>
                  </a:lnTo>
                  <a:close/>
                </a:path>
              </a:pathLst>
            </a:custGeom>
            <a:solidFill>
              <a:srgbClr val="F5F8FA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16" id="16"/>
          <p:cNvGrpSpPr/>
          <p:nvPr/>
        </p:nvGrpSpPr>
        <p:grpSpPr>
          <a:xfrm rot="0">
            <a:off x="1028700" y="1016360"/>
            <a:ext cx="884950" cy="884950"/>
            <a:chOff x="0" y="0"/>
            <a:chExt cx="812800" cy="812800"/>
          </a:xfrm>
        </p:grpSpPr>
        <p:sp>
          <p:nvSpPr>
            <p:cNvPr name="Freeform 17" id="17" descr="3CB6DCE7-0B61-4F7E-9760-04F782276B66.heic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sp>
        <p:nvSpPr>
          <p:cNvPr name="TextBox 18" id="18"/>
          <p:cNvSpPr txBox="true"/>
          <p:nvPr/>
        </p:nvSpPr>
        <p:spPr>
          <a:xfrm rot="0">
            <a:off x="1947950" y="1153400"/>
            <a:ext cx="1400892" cy="591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40"/>
              </a:lnSpc>
            </a:pPr>
            <a:r>
              <a:rPr lang="en-US" sz="2000">
                <a:solidFill>
                  <a:srgbClr val="5E7DA6"/>
                </a:solidFill>
                <a:latin typeface="Telegraf"/>
                <a:ea typeface="Telegraf"/>
                <a:cs typeface="Telegraf"/>
                <a:sym typeface="Telegraf"/>
              </a:rPr>
              <a:t>Angus</a:t>
            </a:r>
          </a:p>
          <a:p>
            <a:pPr algn="l">
              <a:lnSpc>
                <a:spcPts val="2240"/>
              </a:lnSpc>
            </a:pPr>
            <a:r>
              <a:rPr lang="en-US" sz="2000">
                <a:solidFill>
                  <a:srgbClr val="5E7DA6"/>
                </a:solidFill>
                <a:latin typeface="Telegraf"/>
                <a:ea typeface="Telegraf"/>
                <a:cs typeface="Telegraf"/>
                <a:sym typeface="Telegraf"/>
              </a:rPr>
              <a:t>Lee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8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6968372" cy="10287000"/>
            <a:chOff x="0" y="0"/>
            <a:chExt cx="1079583" cy="15937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79583" cy="1593725"/>
            </a:xfrm>
            <a:custGeom>
              <a:avLst/>
              <a:gdLst/>
              <a:ahLst/>
              <a:cxnLst/>
              <a:rect r="r" b="b" t="t" l="l"/>
              <a:pathLst>
                <a:path h="1593725" w="1079583">
                  <a:moveTo>
                    <a:pt x="0" y="0"/>
                  </a:moveTo>
                  <a:lnTo>
                    <a:pt x="1079583" y="0"/>
                  </a:lnTo>
                  <a:lnTo>
                    <a:pt x="1079583" y="1593725"/>
                  </a:lnTo>
                  <a:lnTo>
                    <a:pt x="0" y="1593725"/>
                  </a:lnTo>
                  <a:close/>
                </a:path>
              </a:pathLst>
            </a:custGeom>
            <a:solidFill>
              <a:srgbClr val="3A6181">
                <a:alpha val="2745"/>
              </a:srgbClr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3006763" y="3502753"/>
            <a:ext cx="7395645" cy="6784247"/>
            <a:chOff x="0" y="0"/>
            <a:chExt cx="2208840" cy="202623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208840" cy="2026235"/>
            </a:xfrm>
            <a:custGeom>
              <a:avLst/>
              <a:gdLst/>
              <a:ahLst/>
              <a:cxnLst/>
              <a:rect r="r" b="b" t="t" l="l"/>
              <a:pathLst>
                <a:path h="2026235" w="2208840">
                  <a:moveTo>
                    <a:pt x="0" y="0"/>
                  </a:moveTo>
                  <a:lnTo>
                    <a:pt x="2208840" y="0"/>
                  </a:lnTo>
                  <a:lnTo>
                    <a:pt x="2208840" y="2026235"/>
                  </a:lnTo>
                  <a:lnTo>
                    <a:pt x="0" y="2026235"/>
                  </a:lnTo>
                  <a:close/>
                </a:path>
              </a:pathLst>
            </a:custGeom>
            <a:blipFill>
              <a:blip r:embed="rId2"/>
              <a:stretch>
                <a:fillRect l="-3333" t="0" r="-3333" b="0"/>
              </a:stretch>
            </a:blipFill>
            <a:ln w="38100" cap="sq">
              <a:solidFill>
                <a:srgbClr val="3A6181"/>
              </a:solidFill>
              <a:prstDash val="solid"/>
              <a:miter/>
            </a:ln>
          </p:spPr>
        </p:sp>
      </p:grpSp>
      <p:sp>
        <p:nvSpPr>
          <p:cNvPr name="TextBox 6" id="6"/>
          <p:cNvSpPr txBox="true"/>
          <p:nvPr/>
        </p:nvSpPr>
        <p:spPr>
          <a:xfrm rot="0">
            <a:off x="1028700" y="1133475"/>
            <a:ext cx="9373707" cy="2190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80"/>
              </a:lnSpc>
            </a:pPr>
            <a:r>
              <a:rPr lang="en-US" sz="8000">
                <a:solidFill>
                  <a:srgbClr val="547A9B"/>
                </a:solidFill>
                <a:latin typeface="Nunito"/>
                <a:ea typeface="Nunito"/>
                <a:cs typeface="Nunito"/>
                <a:sym typeface="Nunito"/>
              </a:rPr>
              <a:t>Optimization Outcome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7259300" y="0"/>
            <a:ext cx="1028700" cy="1028700"/>
            <a:chOff x="0" y="0"/>
            <a:chExt cx="1593725" cy="159372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593725" cy="1593725"/>
            </a:xfrm>
            <a:custGeom>
              <a:avLst/>
              <a:gdLst/>
              <a:ahLst/>
              <a:cxnLst/>
              <a:rect r="r" b="b" t="t" l="l"/>
              <a:pathLst>
                <a:path h="1593725" w="1593725">
                  <a:moveTo>
                    <a:pt x="0" y="0"/>
                  </a:moveTo>
                  <a:lnTo>
                    <a:pt x="1593725" y="0"/>
                  </a:lnTo>
                  <a:lnTo>
                    <a:pt x="1593725" y="1593725"/>
                  </a:lnTo>
                  <a:lnTo>
                    <a:pt x="0" y="1593725"/>
                  </a:lnTo>
                  <a:close/>
                </a:path>
              </a:pathLst>
            </a:custGeom>
            <a:solidFill>
              <a:srgbClr val="F5F8FA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9" id="9"/>
          <p:cNvGrpSpPr/>
          <p:nvPr/>
        </p:nvGrpSpPr>
        <p:grpSpPr>
          <a:xfrm rot="0">
            <a:off x="16230600" y="1028700"/>
            <a:ext cx="1028700" cy="1028700"/>
            <a:chOff x="0" y="0"/>
            <a:chExt cx="1593725" cy="159372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593725" cy="1593725"/>
            </a:xfrm>
            <a:custGeom>
              <a:avLst/>
              <a:gdLst/>
              <a:ahLst/>
              <a:cxnLst/>
              <a:rect r="r" b="b" t="t" l="l"/>
              <a:pathLst>
                <a:path h="1593725" w="1593725">
                  <a:moveTo>
                    <a:pt x="0" y="0"/>
                  </a:moveTo>
                  <a:lnTo>
                    <a:pt x="1593725" y="0"/>
                  </a:lnTo>
                  <a:lnTo>
                    <a:pt x="1593725" y="1593725"/>
                  </a:lnTo>
                  <a:lnTo>
                    <a:pt x="0" y="1593725"/>
                  </a:lnTo>
                  <a:close/>
                </a:path>
              </a:pathLst>
            </a:custGeom>
            <a:solidFill>
              <a:srgbClr val="F5F8FA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11" id="11"/>
          <p:cNvSpPr txBox="true"/>
          <p:nvPr/>
        </p:nvSpPr>
        <p:spPr>
          <a:xfrm rot="0">
            <a:off x="-1400892" y="1237615"/>
            <a:ext cx="1400892" cy="591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40"/>
              </a:lnSpc>
            </a:pPr>
            <a:r>
              <a:rPr lang="en-US" sz="2000">
                <a:solidFill>
                  <a:srgbClr val="5E7DA6"/>
                </a:solidFill>
                <a:latin typeface="Telegraf"/>
                <a:ea typeface="Telegraf"/>
                <a:cs typeface="Telegraf"/>
                <a:sym typeface="Telegraf"/>
              </a:rPr>
              <a:t>Angus</a:t>
            </a:r>
          </a:p>
          <a:p>
            <a:pPr algn="l">
              <a:lnSpc>
                <a:spcPts val="2240"/>
              </a:lnSpc>
            </a:pPr>
            <a:r>
              <a:rPr lang="en-US" sz="2000">
                <a:solidFill>
                  <a:srgbClr val="5E7DA6"/>
                </a:solidFill>
                <a:latin typeface="Telegraf"/>
                <a:ea typeface="Telegraf"/>
                <a:cs typeface="Telegraf"/>
                <a:sym typeface="Telegraf"/>
              </a:rPr>
              <a:t>Lee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10929848" y="3512254"/>
            <a:ext cx="7305153" cy="6774746"/>
          </a:xfrm>
          <a:custGeom>
            <a:avLst/>
            <a:gdLst/>
            <a:ahLst/>
            <a:cxnLst/>
            <a:rect r="r" b="b" t="t" l="l"/>
            <a:pathLst>
              <a:path h="6774746" w="7305153">
                <a:moveTo>
                  <a:pt x="0" y="0"/>
                </a:moveTo>
                <a:lnTo>
                  <a:pt x="7305153" y="0"/>
                </a:lnTo>
                <a:lnTo>
                  <a:pt x="7305153" y="6774746"/>
                </a:lnTo>
                <a:lnTo>
                  <a:pt x="0" y="677474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3A6181"/>
            </a:solidFill>
            <a:prstDash val="solid"/>
            <a:miter/>
          </a:ln>
        </p:spPr>
      </p:sp>
      <p:grpSp>
        <p:nvGrpSpPr>
          <p:cNvPr name="Group 13" id="13"/>
          <p:cNvGrpSpPr/>
          <p:nvPr/>
        </p:nvGrpSpPr>
        <p:grpSpPr>
          <a:xfrm rot="0">
            <a:off x="1028700" y="-884950"/>
            <a:ext cx="884950" cy="884950"/>
            <a:chOff x="0" y="0"/>
            <a:chExt cx="812800" cy="812800"/>
          </a:xfrm>
        </p:grpSpPr>
        <p:sp>
          <p:nvSpPr>
            <p:cNvPr name="Freeform 14" id="14" descr="3CB6DCE7-0B61-4F7E-9760-04F782276B66.heic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0" y="7867575"/>
            <a:ext cx="2769593" cy="1673674"/>
            <a:chOff x="0" y="0"/>
            <a:chExt cx="729440" cy="440803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729440" cy="440803"/>
            </a:xfrm>
            <a:custGeom>
              <a:avLst/>
              <a:gdLst/>
              <a:ahLst/>
              <a:cxnLst/>
              <a:rect r="r" b="b" t="t" l="l"/>
              <a:pathLst>
                <a:path h="440803" w="729440">
                  <a:moveTo>
                    <a:pt x="0" y="0"/>
                  </a:moveTo>
                  <a:lnTo>
                    <a:pt x="729440" y="0"/>
                  </a:lnTo>
                  <a:lnTo>
                    <a:pt x="729440" y="440803"/>
                  </a:lnTo>
                  <a:lnTo>
                    <a:pt x="0" y="440803"/>
                  </a:lnTo>
                  <a:close/>
                </a:path>
              </a:pathLst>
            </a:custGeom>
            <a:solidFill>
              <a:srgbClr val="3A6181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19050"/>
              <a:ext cx="729440" cy="4217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40"/>
                </a:lnSpc>
              </a:pPr>
            </a:p>
          </p:txBody>
        </p:sp>
      </p:grpSp>
    </p:spTree>
  </p:cSld>
  <p:clrMapOvr>
    <a:masterClrMapping/>
  </p:clrMapOvr>
  <p:transition spd="slow">
    <p:fade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8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218151" y="0"/>
            <a:ext cx="8404378" cy="4965684"/>
            <a:chOff x="0" y="0"/>
            <a:chExt cx="1302058" cy="76931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02058" cy="769314"/>
            </a:xfrm>
            <a:custGeom>
              <a:avLst/>
              <a:gdLst/>
              <a:ahLst/>
              <a:cxnLst/>
              <a:rect r="r" b="b" t="t" l="l"/>
              <a:pathLst>
                <a:path h="769314" w="1302058">
                  <a:moveTo>
                    <a:pt x="0" y="0"/>
                  </a:moveTo>
                  <a:lnTo>
                    <a:pt x="1302058" y="0"/>
                  </a:lnTo>
                  <a:lnTo>
                    <a:pt x="1302058" y="769314"/>
                  </a:lnTo>
                  <a:lnTo>
                    <a:pt x="0" y="769314"/>
                  </a:lnTo>
                  <a:close/>
                </a:path>
              </a:pathLst>
            </a:custGeom>
            <a:solidFill>
              <a:srgbClr val="F5F8FA">
                <a:alpha val="2745"/>
              </a:srgbClr>
            </a:solidFill>
            <a:ln w="12700">
              <a:solidFill>
                <a:srgbClr val="000000"/>
              </a:solidFill>
            </a:ln>
          </p:spPr>
        </p:sp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256032" y="1240597"/>
            <a:ext cx="10306435" cy="9338324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9395872" y="1206860"/>
            <a:ext cx="7684879" cy="26034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099"/>
              </a:lnSpc>
            </a:pPr>
            <a:r>
              <a:rPr lang="en-US" sz="9999">
                <a:solidFill>
                  <a:srgbClr val="547A9B"/>
                </a:solidFill>
                <a:latin typeface="Nunito"/>
                <a:ea typeface="Nunito"/>
                <a:cs typeface="Nunito"/>
                <a:sym typeface="Nunito"/>
              </a:rPr>
              <a:t>Outcome Comparison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395872" y="3751414"/>
            <a:ext cx="7863428" cy="3758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58793" indent="-279397" lvl="1">
              <a:lnSpc>
                <a:spcPts val="3364"/>
              </a:lnSpc>
              <a:buFont typeface="Arial"/>
              <a:buChar char="•"/>
            </a:pPr>
            <a:r>
              <a:rPr lang="en-US" b="true" sz="2588">
                <a:solidFill>
                  <a:srgbClr val="547A9B"/>
                </a:solidFill>
                <a:latin typeface="Nunito Bold"/>
                <a:ea typeface="Nunito Bold"/>
                <a:cs typeface="Nunito Bold"/>
                <a:sym typeface="Nunito Bold"/>
              </a:rPr>
              <a:t>Both the risk-optimized portfolios(Sharpe &amp; Sortino) have higher expected return than the S&amp;P 500.</a:t>
            </a:r>
          </a:p>
          <a:p>
            <a:pPr algn="l" marL="558793" indent="-279397" lvl="1">
              <a:lnSpc>
                <a:spcPts val="3364"/>
              </a:lnSpc>
              <a:buFont typeface="Arial"/>
              <a:buChar char="•"/>
            </a:pPr>
            <a:r>
              <a:rPr lang="en-US" b="true" sz="2588">
                <a:solidFill>
                  <a:srgbClr val="547A9B"/>
                </a:solidFill>
                <a:latin typeface="Nunito Bold"/>
                <a:ea typeface="Nunito Bold"/>
                <a:cs typeface="Nunito Bold"/>
                <a:sym typeface="Nunito Bold"/>
              </a:rPr>
              <a:t>All three profiles offers broad US market exposure.</a:t>
            </a:r>
          </a:p>
          <a:p>
            <a:pPr algn="l" marL="558793" indent="-279397" lvl="1">
              <a:lnSpc>
                <a:spcPts val="3364"/>
              </a:lnSpc>
              <a:buFont typeface="Arial"/>
              <a:buChar char="•"/>
            </a:pPr>
            <a:r>
              <a:rPr lang="en-US" b="true" sz="2588">
                <a:solidFill>
                  <a:srgbClr val="547A9B"/>
                </a:solidFill>
                <a:latin typeface="Nunito Bold"/>
                <a:ea typeface="Nunito Bold"/>
                <a:cs typeface="Nunito Bold"/>
                <a:sym typeface="Nunito Bold"/>
              </a:rPr>
              <a:t>The S&amp;P 500 is market weighted and favours high market capitalization stocks, introducing more unsystematic risk.</a:t>
            </a:r>
          </a:p>
          <a:p>
            <a:pPr algn="l">
              <a:lnSpc>
                <a:spcPts val="3364"/>
              </a:lnSpc>
            </a:pPr>
          </a:p>
        </p:txBody>
      </p:sp>
      <p:grpSp>
        <p:nvGrpSpPr>
          <p:cNvPr name="Group 7" id="7"/>
          <p:cNvGrpSpPr/>
          <p:nvPr/>
        </p:nvGrpSpPr>
        <p:grpSpPr>
          <a:xfrm rot="0">
            <a:off x="18077739" y="0"/>
            <a:ext cx="210261" cy="10287000"/>
            <a:chOff x="0" y="0"/>
            <a:chExt cx="32575" cy="159372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2575" cy="1593725"/>
            </a:xfrm>
            <a:custGeom>
              <a:avLst/>
              <a:gdLst/>
              <a:ahLst/>
              <a:cxnLst/>
              <a:rect r="r" b="b" t="t" l="l"/>
              <a:pathLst>
                <a:path h="1593725" w="32575">
                  <a:moveTo>
                    <a:pt x="0" y="0"/>
                  </a:moveTo>
                  <a:lnTo>
                    <a:pt x="32575" y="0"/>
                  </a:lnTo>
                  <a:lnTo>
                    <a:pt x="32575" y="1593725"/>
                  </a:lnTo>
                  <a:lnTo>
                    <a:pt x="0" y="1593725"/>
                  </a:lnTo>
                  <a:close/>
                </a:path>
              </a:pathLst>
            </a:custGeom>
            <a:solidFill>
              <a:srgbClr val="547A9B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9" id="9"/>
          <p:cNvGrpSpPr/>
          <p:nvPr/>
        </p:nvGrpSpPr>
        <p:grpSpPr>
          <a:xfrm rot="0">
            <a:off x="1028700" y="1016360"/>
            <a:ext cx="884950" cy="884950"/>
            <a:chOff x="0" y="0"/>
            <a:chExt cx="812800" cy="812800"/>
          </a:xfrm>
        </p:grpSpPr>
        <p:sp>
          <p:nvSpPr>
            <p:cNvPr name="Freeform 10" id="10" descr="3CB6DCE7-0B61-4F7E-9760-04F782276B66.heic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1947950" y="1153400"/>
            <a:ext cx="1400892" cy="591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40"/>
              </a:lnSpc>
            </a:pPr>
            <a:r>
              <a:rPr lang="en-US" sz="2000">
                <a:solidFill>
                  <a:srgbClr val="5E7DA6"/>
                </a:solidFill>
                <a:latin typeface="Telegraf"/>
                <a:ea typeface="Telegraf"/>
                <a:cs typeface="Telegraf"/>
                <a:sym typeface="Telegraf"/>
              </a:rPr>
              <a:t>Angus</a:t>
            </a:r>
          </a:p>
          <a:p>
            <a:pPr algn="l">
              <a:lnSpc>
                <a:spcPts val="2240"/>
              </a:lnSpc>
            </a:pPr>
            <a:r>
              <a:rPr lang="en-US" sz="2000">
                <a:solidFill>
                  <a:srgbClr val="5E7DA6"/>
                </a:solidFill>
                <a:latin typeface="Telegraf"/>
                <a:ea typeface="Telegraf"/>
                <a:cs typeface="Telegraf"/>
                <a:sym typeface="Telegraf"/>
              </a:rPr>
              <a:t>Lee</a:t>
            </a:r>
          </a:p>
        </p:txBody>
      </p:sp>
    </p:spTree>
  </p:cSld>
  <p:clrMapOvr>
    <a:masterClrMapping/>
  </p:clrMapOvr>
  <p:transition spd="slow">
    <p:push dir="l"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8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755936" y="824753"/>
            <a:ext cx="2560498" cy="9462247"/>
            <a:chOff x="0" y="0"/>
            <a:chExt cx="674370" cy="249211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74370" cy="2492115"/>
            </a:xfrm>
            <a:custGeom>
              <a:avLst/>
              <a:gdLst/>
              <a:ahLst/>
              <a:cxnLst/>
              <a:rect r="r" b="b" t="t" l="l"/>
              <a:pathLst>
                <a:path h="2492115" w="674370">
                  <a:moveTo>
                    <a:pt x="0" y="0"/>
                  </a:moveTo>
                  <a:lnTo>
                    <a:pt x="674370" y="0"/>
                  </a:lnTo>
                  <a:lnTo>
                    <a:pt x="674370" y="2492115"/>
                  </a:lnTo>
                  <a:lnTo>
                    <a:pt x="0" y="2492115"/>
                  </a:lnTo>
                  <a:close/>
                </a:path>
              </a:pathLst>
            </a:custGeom>
            <a:solidFill>
              <a:srgbClr val="8FB7D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19050"/>
              <a:ext cx="674370" cy="24730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4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8001845" y="3338933"/>
            <a:ext cx="384696" cy="384696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47A9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40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028700" y="4329784"/>
            <a:ext cx="6973145" cy="3232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801" indent="-215900" lvl="1">
              <a:lnSpc>
                <a:spcPts val="2600"/>
              </a:lnSpc>
              <a:buFont typeface="Arial"/>
              <a:buChar char="•"/>
            </a:pPr>
            <a:r>
              <a:rPr lang="en-US" b="true" sz="2000">
                <a:solidFill>
                  <a:srgbClr val="547A9B"/>
                </a:solidFill>
                <a:latin typeface="Nunito Bold"/>
                <a:ea typeface="Nunito Bold"/>
                <a:cs typeface="Nunito Bold"/>
                <a:sym typeface="Nunito Bold"/>
              </a:rPr>
              <a:t>In light of recent currency instability, in future models, it would be wise to invest in foreign currency such as the Swiss Franc or Japanese Yen.</a:t>
            </a:r>
          </a:p>
          <a:p>
            <a:pPr algn="l" marL="431801" indent="-215900" lvl="1">
              <a:lnSpc>
                <a:spcPts val="2600"/>
              </a:lnSpc>
              <a:buFont typeface="Arial"/>
              <a:buChar char="•"/>
            </a:pPr>
            <a:r>
              <a:rPr lang="en-US" b="true" sz="2000">
                <a:solidFill>
                  <a:srgbClr val="547A9B"/>
                </a:solidFill>
                <a:latin typeface="Nunito Bold"/>
                <a:ea typeface="Nunito Bold"/>
                <a:cs typeface="Nunito Bold"/>
                <a:sym typeface="Nunito Bold"/>
              </a:rPr>
              <a:t>The plan was to originally include Vanguard Global ex-U.S. Aggregate Bond Index ETF (TO:VBG) and the Swiss Franc as part of the Sortino ratio optimization.</a:t>
            </a:r>
          </a:p>
          <a:p>
            <a:pPr algn="l" marL="863601" indent="-287867" lvl="2">
              <a:lnSpc>
                <a:spcPts val="2600"/>
              </a:lnSpc>
              <a:buFont typeface="Arial"/>
              <a:buChar char="⚬"/>
            </a:pPr>
            <a:r>
              <a:rPr lang="en-US" b="true" sz="2000">
                <a:solidFill>
                  <a:srgbClr val="547A9B"/>
                </a:solidFill>
                <a:latin typeface="Nunito Bold"/>
                <a:ea typeface="Nunito Bold"/>
                <a:cs typeface="Nunito Bold"/>
                <a:sym typeface="Nunito Bold"/>
              </a:rPr>
              <a:t>Alpaca API could not provide the data.</a:t>
            </a:r>
          </a:p>
          <a:p>
            <a:pPr algn="l" marL="431801" indent="-215900" lvl="1">
              <a:lnSpc>
                <a:spcPts val="2600"/>
              </a:lnSpc>
              <a:buFont typeface="Arial"/>
              <a:buChar char="•"/>
            </a:pPr>
            <a:r>
              <a:rPr lang="en-US" b="true" sz="2000">
                <a:solidFill>
                  <a:srgbClr val="547A9B"/>
                </a:solidFill>
                <a:latin typeface="Nunito Bold"/>
                <a:ea typeface="Nunito Bold"/>
                <a:cs typeface="Nunito Bold"/>
                <a:sym typeface="Nunito Bold"/>
              </a:rPr>
              <a:t>These two could be included as a separate portfolio with a arbitrarily determined allocation of funds and optimized independently from the others.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0" y="4747423"/>
            <a:ext cx="3909715" cy="4510877"/>
            <a:chOff x="0" y="0"/>
            <a:chExt cx="605717" cy="69885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05717" cy="698853"/>
            </a:xfrm>
            <a:custGeom>
              <a:avLst/>
              <a:gdLst/>
              <a:ahLst/>
              <a:cxnLst/>
              <a:rect r="r" b="b" t="t" l="l"/>
              <a:pathLst>
                <a:path h="698853" w="605717">
                  <a:moveTo>
                    <a:pt x="0" y="0"/>
                  </a:moveTo>
                  <a:lnTo>
                    <a:pt x="605717" y="0"/>
                  </a:lnTo>
                  <a:lnTo>
                    <a:pt x="605717" y="698853"/>
                  </a:lnTo>
                  <a:lnTo>
                    <a:pt x="0" y="698853"/>
                  </a:lnTo>
                  <a:close/>
                </a:path>
              </a:pathLst>
            </a:custGeom>
            <a:solidFill>
              <a:srgbClr val="8FB7DB">
                <a:alpha val="2745"/>
              </a:srgbClr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11" id="11"/>
          <p:cNvGrpSpPr/>
          <p:nvPr/>
        </p:nvGrpSpPr>
        <p:grpSpPr>
          <a:xfrm rot="0">
            <a:off x="0" y="9258300"/>
            <a:ext cx="9588963" cy="1028700"/>
            <a:chOff x="0" y="0"/>
            <a:chExt cx="2525488" cy="27093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525488" cy="270933"/>
            </a:xfrm>
            <a:custGeom>
              <a:avLst/>
              <a:gdLst/>
              <a:ahLst/>
              <a:cxnLst/>
              <a:rect r="r" b="b" t="t" l="l"/>
              <a:pathLst>
                <a:path h="270933" w="2525488">
                  <a:moveTo>
                    <a:pt x="0" y="0"/>
                  </a:moveTo>
                  <a:lnTo>
                    <a:pt x="2525488" y="0"/>
                  </a:lnTo>
                  <a:lnTo>
                    <a:pt x="2525488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3A6181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2525488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028700" y="1016360"/>
            <a:ext cx="884950" cy="884950"/>
            <a:chOff x="0" y="0"/>
            <a:chExt cx="812800" cy="812800"/>
          </a:xfrm>
        </p:grpSpPr>
        <p:sp>
          <p:nvSpPr>
            <p:cNvPr name="Freeform 15" id="15" descr="3CB6DCE7-0B61-4F7E-9760-04F782276B66.heic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sp>
        <p:nvSpPr>
          <p:cNvPr name="Freeform 16" id="16"/>
          <p:cNvSpPr/>
          <p:nvPr/>
        </p:nvSpPr>
        <p:spPr>
          <a:xfrm flipH="false" flipV="false" rot="244241">
            <a:off x="9776229" y="276304"/>
            <a:ext cx="7982199" cy="5559740"/>
          </a:xfrm>
          <a:custGeom>
            <a:avLst/>
            <a:gdLst/>
            <a:ahLst/>
            <a:cxnLst/>
            <a:rect r="r" b="b" t="t" l="l"/>
            <a:pathLst>
              <a:path h="5559740" w="7982199">
                <a:moveTo>
                  <a:pt x="0" y="0"/>
                </a:moveTo>
                <a:lnTo>
                  <a:pt x="7982199" y="0"/>
                </a:lnTo>
                <a:lnTo>
                  <a:pt x="7982199" y="5559740"/>
                </a:lnTo>
                <a:lnTo>
                  <a:pt x="0" y="55597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-318567">
            <a:off x="9693726" y="3898293"/>
            <a:ext cx="8101052" cy="3637459"/>
          </a:xfrm>
          <a:custGeom>
            <a:avLst/>
            <a:gdLst/>
            <a:ahLst/>
            <a:cxnLst/>
            <a:rect r="r" b="b" t="t" l="l"/>
            <a:pathLst>
              <a:path h="3637459" w="8101052">
                <a:moveTo>
                  <a:pt x="0" y="0"/>
                </a:moveTo>
                <a:lnTo>
                  <a:pt x="8101052" y="0"/>
                </a:lnTo>
                <a:lnTo>
                  <a:pt x="8101052" y="3637459"/>
                </a:lnTo>
                <a:lnTo>
                  <a:pt x="0" y="363745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9588963" y="7653154"/>
            <a:ext cx="8699037" cy="2119496"/>
          </a:xfrm>
          <a:custGeom>
            <a:avLst/>
            <a:gdLst/>
            <a:ahLst/>
            <a:cxnLst/>
            <a:rect r="r" b="b" t="t" l="l"/>
            <a:pathLst>
              <a:path h="2119496" w="8699037">
                <a:moveTo>
                  <a:pt x="0" y="0"/>
                </a:moveTo>
                <a:lnTo>
                  <a:pt x="8699037" y="0"/>
                </a:lnTo>
                <a:lnTo>
                  <a:pt x="8699037" y="2119496"/>
                </a:lnTo>
                <a:lnTo>
                  <a:pt x="0" y="211949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1028700" y="2831187"/>
            <a:ext cx="7684879" cy="13271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099"/>
              </a:lnSpc>
            </a:pPr>
            <a:r>
              <a:rPr lang="en-US" sz="9999">
                <a:solidFill>
                  <a:srgbClr val="547A9B"/>
                </a:solidFill>
                <a:latin typeface="Nunito"/>
                <a:ea typeface="Nunito"/>
                <a:cs typeface="Nunito"/>
                <a:sym typeface="Nunito"/>
              </a:rPr>
              <a:t>Final Notes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947950" y="1153400"/>
            <a:ext cx="1400892" cy="591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40"/>
              </a:lnSpc>
            </a:pPr>
            <a:r>
              <a:rPr lang="en-US" sz="2000">
                <a:solidFill>
                  <a:srgbClr val="5E7DA6"/>
                </a:solidFill>
                <a:latin typeface="Telegraf"/>
                <a:ea typeface="Telegraf"/>
                <a:cs typeface="Telegraf"/>
                <a:sym typeface="Telegraf"/>
              </a:rPr>
              <a:t>Angus</a:t>
            </a:r>
          </a:p>
          <a:p>
            <a:pPr algn="l">
              <a:lnSpc>
                <a:spcPts val="2240"/>
              </a:lnSpc>
            </a:pPr>
            <a:r>
              <a:rPr lang="en-US" sz="2000">
                <a:solidFill>
                  <a:srgbClr val="5E7DA6"/>
                </a:solidFill>
                <a:latin typeface="Telegraf"/>
                <a:ea typeface="Telegraf"/>
                <a:cs typeface="Telegraf"/>
                <a:sym typeface="Telegraf"/>
              </a:rPr>
              <a:t>Lee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406130" y="9619869"/>
            <a:ext cx="4881322" cy="3007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22"/>
              </a:lnSpc>
              <a:spcBef>
                <a:spcPct val="0"/>
              </a:spcBef>
            </a:pPr>
            <a:r>
              <a:rPr lang="en-US" sz="2200">
                <a:solidFill>
                  <a:srgbClr val="CEE3FF"/>
                </a:solidFill>
                <a:latin typeface="HK Grotesk Pro"/>
                <a:ea typeface="HK Grotesk Pro"/>
                <a:cs typeface="HK Grotesk Pro"/>
                <a:sym typeface="HK Grotesk Pro"/>
              </a:rPr>
              <a:t>linkedin.com/in/angusleebusiness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5318127" y="9619869"/>
            <a:ext cx="3776694" cy="3007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221"/>
              </a:lnSpc>
              <a:spcBef>
                <a:spcPct val="0"/>
              </a:spcBef>
            </a:pPr>
            <a:r>
              <a:rPr lang="en-US" sz="2199">
                <a:solidFill>
                  <a:srgbClr val="CEE3FF"/>
                </a:solidFill>
                <a:latin typeface="HK Grotesk Pro"/>
                <a:ea typeface="HK Grotesk Pro"/>
                <a:cs typeface="HK Grotesk Pro"/>
                <a:sym typeface="HK Grotesk Pro"/>
              </a:rPr>
              <a:t>angusleebusiness@gmail.com</a:t>
            </a:r>
          </a:p>
        </p:txBody>
      </p:sp>
    </p:spTree>
  </p:cSld>
  <p:clrMapOvr>
    <a:masterClrMapping/>
  </p:clrMapOvr>
  <p:transition spd="slow">
    <p:cover dir="l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DAGrzJZ8qoA</dc:identifier>
  <dcterms:modified xsi:type="dcterms:W3CDTF">2011-08-01T06:04:30Z</dcterms:modified>
  <cp:revision>1</cp:revision>
  <dc:title>Risk-Optimized Portfolio Project - Angus Lee</dc:title>
</cp:coreProperties>
</file>